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616" r:id="rId2"/>
    <p:sldId id="632" r:id="rId3"/>
    <p:sldId id="633" r:id="rId4"/>
    <p:sldId id="631" r:id="rId5"/>
    <p:sldId id="635" r:id="rId6"/>
    <p:sldId id="636" r:id="rId7"/>
    <p:sldId id="637" r:id="rId8"/>
    <p:sldId id="638" r:id="rId9"/>
    <p:sldId id="654" r:id="rId10"/>
    <p:sldId id="639" r:id="rId11"/>
    <p:sldId id="646" r:id="rId12"/>
    <p:sldId id="645" r:id="rId13"/>
    <p:sldId id="642" r:id="rId14"/>
    <p:sldId id="641" r:id="rId15"/>
    <p:sldId id="640" r:id="rId16"/>
    <p:sldId id="643" r:id="rId17"/>
    <p:sldId id="644" r:id="rId18"/>
    <p:sldId id="653" r:id="rId19"/>
    <p:sldId id="655" r:id="rId20"/>
    <p:sldId id="649" r:id="rId21"/>
    <p:sldId id="650" r:id="rId22"/>
    <p:sldId id="647" r:id="rId23"/>
    <p:sldId id="657" r:id="rId24"/>
    <p:sldId id="278" r:id="rId25"/>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uyen Luy Garcia" initials="CLG" lastIdx="3" clrIdx="0">
    <p:extLst>
      <p:ext uri="{19B8F6BF-5375-455C-9EA6-DF929625EA0E}">
        <p15:presenceInfo xmlns:p15="http://schemas.microsoft.com/office/powerpoint/2012/main" userId="Chiuyen Luy Garcia" providerId="None"/>
      </p:ext>
    </p:extLst>
  </p:cmAuthor>
  <p:cmAuthor id="2" name="chiuy" initials="c" lastIdx="1" clrIdx="1">
    <p:extLst>
      <p:ext uri="{19B8F6BF-5375-455C-9EA6-DF929625EA0E}">
        <p15:presenceInfo xmlns:p15="http://schemas.microsoft.com/office/powerpoint/2012/main" userId="ad1a4d06e2336d49" providerId="Windows Live"/>
      </p:ext>
    </p:extLst>
  </p:cmAuthor>
  <p:cmAuthor id="3" name="Gloria Ximena Rivera Avila" initials="GXRA" lastIdx="2" clrIdx="2">
    <p:extLst>
      <p:ext uri="{19B8F6BF-5375-455C-9EA6-DF929625EA0E}">
        <p15:presenceInfo xmlns:p15="http://schemas.microsoft.com/office/powerpoint/2012/main" userId="S-1-5-21-3817787726-4103458866-2903945651-776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33" autoAdjust="0"/>
  </p:normalViewPr>
  <p:slideViewPr>
    <p:cSldViewPr snapToGrid="0" snapToObjects="1">
      <p:cViewPr varScale="1">
        <p:scale>
          <a:sx n="85" d="100"/>
          <a:sy n="85" d="100"/>
        </p:scale>
        <p:origin x="155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2-06-16T15:24:21.755" idx="2">
    <p:pos x="10" y="10"/>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06-08T17:13:48.954" idx="1">
    <p:pos x="10" y="10"/>
    <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2-06-16T15:24:21.755" idx="2">
    <p:pos x="10" y="10"/>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327F5-2063-4C72-A352-895108A61215}" type="doc">
      <dgm:prSet loTypeId="urn:microsoft.com/office/officeart/2005/8/layout/bProcess4" loCatId="process" qsTypeId="urn:microsoft.com/office/officeart/2005/8/quickstyle/simple1" qsCatId="simple" csTypeId="urn:microsoft.com/office/officeart/2005/8/colors/colorful3" csCatId="colorful" phldr="1"/>
      <dgm:spPr/>
      <dgm:t>
        <a:bodyPr/>
        <a:lstStyle/>
        <a:p>
          <a:endParaRPr lang="es-ES"/>
        </a:p>
      </dgm:t>
    </dgm:pt>
    <dgm:pt modelId="{DA96D987-2DD8-45B6-919A-87DCAE29A453}">
      <dgm:prSet phldrT="[Texto]"/>
      <dgm:spPr/>
      <dgm:t>
        <a:bodyPr/>
        <a:lstStyle/>
        <a:p>
          <a:r>
            <a:rPr lang="es-CL" dirty="0"/>
            <a:t>1. Orientación para el denunciante (opcional)</a:t>
          </a:r>
          <a:endParaRPr lang="es-ES" dirty="0"/>
        </a:p>
      </dgm:t>
    </dgm:pt>
    <dgm:pt modelId="{5D21F798-8674-469C-B2D4-FA65935C6597}" type="parTrans" cxnId="{7228D661-1F47-41CF-95DC-D570680C986E}">
      <dgm:prSet/>
      <dgm:spPr/>
      <dgm:t>
        <a:bodyPr/>
        <a:lstStyle/>
        <a:p>
          <a:endParaRPr lang="es-ES"/>
        </a:p>
      </dgm:t>
    </dgm:pt>
    <dgm:pt modelId="{4ED4FDF2-96BA-48A5-BB96-C4E58ACC953E}" type="sibTrans" cxnId="{7228D661-1F47-41CF-95DC-D570680C986E}">
      <dgm:prSet/>
      <dgm:spPr/>
      <dgm:t>
        <a:bodyPr/>
        <a:lstStyle/>
        <a:p>
          <a:endParaRPr lang="es-ES"/>
        </a:p>
      </dgm:t>
    </dgm:pt>
    <dgm:pt modelId="{CA0D7CC5-2A61-4248-8F8D-CE435F2A3A7F}">
      <dgm:prSet phldrT="[Texto]"/>
      <dgm:spPr/>
      <dgm:t>
        <a:bodyPr/>
        <a:lstStyle/>
        <a:p>
          <a:r>
            <a:rPr lang="es-CL" dirty="0"/>
            <a:t>2. Formalización de la denuncia hacia la autoridad (la víctima o un tercero)</a:t>
          </a:r>
          <a:endParaRPr lang="es-ES" dirty="0"/>
        </a:p>
      </dgm:t>
    </dgm:pt>
    <dgm:pt modelId="{41BBD8A8-D6AF-46BB-98AC-213DF156236E}" type="parTrans" cxnId="{116BA7F3-8D38-4352-8FAC-C7E9335997C0}">
      <dgm:prSet/>
      <dgm:spPr/>
      <dgm:t>
        <a:bodyPr/>
        <a:lstStyle/>
        <a:p>
          <a:endParaRPr lang="es-ES"/>
        </a:p>
      </dgm:t>
    </dgm:pt>
    <dgm:pt modelId="{539B1BC3-7633-4739-A30F-C83841F6C3BD}" type="sibTrans" cxnId="{116BA7F3-8D38-4352-8FAC-C7E9335997C0}">
      <dgm:prSet/>
      <dgm:spPr/>
      <dgm:t>
        <a:bodyPr/>
        <a:lstStyle/>
        <a:p>
          <a:endParaRPr lang="es-ES"/>
        </a:p>
      </dgm:t>
    </dgm:pt>
    <dgm:pt modelId="{242CD5A4-C5FB-4228-A25B-D92FD4BC3812}">
      <dgm:prSet phldrT="[Texto]"/>
      <dgm:spPr/>
      <dgm:t>
        <a:bodyPr/>
        <a:lstStyle/>
        <a:p>
          <a:r>
            <a:rPr lang="es-CL" dirty="0"/>
            <a:t>3. Denuncia requiere identificación de denunciado(s) y antecedentes</a:t>
          </a:r>
          <a:endParaRPr lang="es-ES" dirty="0"/>
        </a:p>
      </dgm:t>
    </dgm:pt>
    <dgm:pt modelId="{F0EA08AE-58DC-4892-9A71-8D4FE04DD29A}" type="parTrans" cxnId="{C3384AFB-F6B0-43E0-9A9A-46FE7C85D1EE}">
      <dgm:prSet/>
      <dgm:spPr/>
      <dgm:t>
        <a:bodyPr/>
        <a:lstStyle/>
        <a:p>
          <a:endParaRPr lang="es-ES"/>
        </a:p>
      </dgm:t>
    </dgm:pt>
    <dgm:pt modelId="{22313FF5-5A89-439E-BE25-2937FCD6AE80}" type="sibTrans" cxnId="{C3384AFB-F6B0-43E0-9A9A-46FE7C85D1EE}">
      <dgm:prSet/>
      <dgm:spPr/>
      <dgm:t>
        <a:bodyPr/>
        <a:lstStyle/>
        <a:p>
          <a:endParaRPr lang="es-ES"/>
        </a:p>
      </dgm:t>
    </dgm:pt>
    <dgm:pt modelId="{45A22042-7A99-41D3-9977-3A6E29A01E4A}">
      <dgm:prSet phldrT="[Texto]"/>
      <dgm:spPr/>
      <dgm:t>
        <a:bodyPr/>
        <a:lstStyle/>
        <a:p>
          <a:r>
            <a:rPr lang="es-CL" dirty="0"/>
            <a:t>4. Autoridad determina en 3 días si tendrá la denuncia por presentada*</a:t>
          </a:r>
          <a:endParaRPr lang="es-ES" dirty="0"/>
        </a:p>
      </dgm:t>
    </dgm:pt>
    <dgm:pt modelId="{9AC6BA7B-61B7-49CD-B679-41823F24B857}" type="parTrans" cxnId="{DBE4E67F-BC4B-460F-95FA-B679238EFB45}">
      <dgm:prSet/>
      <dgm:spPr/>
      <dgm:t>
        <a:bodyPr/>
        <a:lstStyle/>
        <a:p>
          <a:endParaRPr lang="es-ES"/>
        </a:p>
      </dgm:t>
    </dgm:pt>
    <dgm:pt modelId="{7856135D-17C1-408D-A3B0-626115A263A7}" type="sibTrans" cxnId="{DBE4E67F-BC4B-460F-95FA-B679238EFB45}">
      <dgm:prSet/>
      <dgm:spPr/>
      <dgm:t>
        <a:bodyPr/>
        <a:lstStyle/>
        <a:p>
          <a:endParaRPr lang="es-ES"/>
        </a:p>
      </dgm:t>
    </dgm:pt>
    <dgm:pt modelId="{9A2699DC-9725-4BB2-8BB1-72A027ED0A42}">
      <dgm:prSet phldrT="[Texto]"/>
      <dgm:spPr/>
      <dgm:t>
        <a:bodyPr/>
        <a:lstStyle/>
        <a:p>
          <a:r>
            <a:rPr lang="es-CL" dirty="0"/>
            <a:t>5. En caso de ser instruido por la autoridad, se inicia proceso Investigación Sumaria o Sumario  </a:t>
          </a:r>
          <a:endParaRPr lang="es-ES" dirty="0"/>
        </a:p>
      </dgm:t>
    </dgm:pt>
    <dgm:pt modelId="{ECB62118-53C6-4AF0-AB9E-DA63DA8A17DF}" type="parTrans" cxnId="{459D7934-AA56-4B49-8ECE-AE8B707732A1}">
      <dgm:prSet/>
      <dgm:spPr/>
      <dgm:t>
        <a:bodyPr/>
        <a:lstStyle/>
        <a:p>
          <a:endParaRPr lang="es-ES"/>
        </a:p>
      </dgm:t>
    </dgm:pt>
    <dgm:pt modelId="{CE3898FB-5FB1-4EF2-B18E-7577E1BBBC4F}" type="sibTrans" cxnId="{459D7934-AA56-4B49-8ECE-AE8B707732A1}">
      <dgm:prSet/>
      <dgm:spPr/>
      <dgm:t>
        <a:bodyPr/>
        <a:lstStyle/>
        <a:p>
          <a:endParaRPr lang="es-ES"/>
        </a:p>
      </dgm:t>
    </dgm:pt>
    <dgm:pt modelId="{E8703896-54BB-43D4-A4EA-463B12E58DC0}">
      <dgm:prSet phldrT="[Texto]"/>
      <dgm:spPr/>
      <dgm:t>
        <a:bodyPr/>
        <a:lstStyle/>
        <a:p>
          <a:r>
            <a:rPr lang="es-CL" dirty="0"/>
            <a:t>6. Remisión de expediente a la autoridad</a:t>
          </a:r>
          <a:endParaRPr lang="es-ES" dirty="0"/>
        </a:p>
      </dgm:t>
    </dgm:pt>
    <dgm:pt modelId="{3FEA514A-5796-44AB-94BF-2286EBE44AB8}" type="parTrans" cxnId="{67137055-01A3-45C3-BBE7-388A48387F77}">
      <dgm:prSet/>
      <dgm:spPr/>
      <dgm:t>
        <a:bodyPr/>
        <a:lstStyle/>
        <a:p>
          <a:endParaRPr lang="es-ES"/>
        </a:p>
      </dgm:t>
    </dgm:pt>
    <dgm:pt modelId="{E9A95DD0-11A8-401B-BEE2-7437B747AEB3}" type="sibTrans" cxnId="{67137055-01A3-45C3-BBE7-388A48387F77}">
      <dgm:prSet/>
      <dgm:spPr/>
      <dgm:t>
        <a:bodyPr/>
        <a:lstStyle/>
        <a:p>
          <a:endParaRPr lang="es-ES"/>
        </a:p>
      </dgm:t>
    </dgm:pt>
    <dgm:pt modelId="{0CAF511A-9EF2-401C-B2F2-FF5EC9658D44}">
      <dgm:prSet phldrT="[Texto]"/>
      <dgm:spPr/>
      <dgm:t>
        <a:bodyPr/>
        <a:lstStyle/>
        <a:p>
          <a:r>
            <a:rPr lang="es-CL" dirty="0"/>
            <a:t>7. Resolución de término</a:t>
          </a:r>
          <a:endParaRPr lang="es-ES" dirty="0"/>
        </a:p>
      </dgm:t>
    </dgm:pt>
    <dgm:pt modelId="{58363B1C-943D-44BA-A976-59DCF029EECC}" type="parTrans" cxnId="{7FEF92F0-7168-40B6-BAAF-A15184FD35E6}">
      <dgm:prSet/>
      <dgm:spPr/>
      <dgm:t>
        <a:bodyPr/>
        <a:lstStyle/>
        <a:p>
          <a:endParaRPr lang="es-ES"/>
        </a:p>
      </dgm:t>
    </dgm:pt>
    <dgm:pt modelId="{BD44721F-9B30-4820-B08C-EFF532E89AAB}" type="sibTrans" cxnId="{7FEF92F0-7168-40B6-BAAF-A15184FD35E6}">
      <dgm:prSet/>
      <dgm:spPr/>
      <dgm:t>
        <a:bodyPr/>
        <a:lstStyle/>
        <a:p>
          <a:endParaRPr lang="es-ES"/>
        </a:p>
      </dgm:t>
    </dgm:pt>
    <dgm:pt modelId="{F6352A6C-0BD6-42EB-8E83-EED6B3196C1B}">
      <dgm:prSet phldrT="[Texto]"/>
      <dgm:spPr/>
      <dgm:t>
        <a:bodyPr/>
        <a:lstStyle/>
        <a:p>
          <a:r>
            <a:rPr lang="es-CL" dirty="0"/>
            <a:t>8. Recursos</a:t>
          </a:r>
          <a:endParaRPr lang="es-ES" dirty="0"/>
        </a:p>
      </dgm:t>
    </dgm:pt>
    <dgm:pt modelId="{CA2AC175-650E-4CC7-9EEA-725296356E16}" type="parTrans" cxnId="{61F76829-1391-4F6C-9EBC-7096523205C3}">
      <dgm:prSet/>
      <dgm:spPr/>
      <dgm:t>
        <a:bodyPr/>
        <a:lstStyle/>
        <a:p>
          <a:endParaRPr lang="es-ES"/>
        </a:p>
      </dgm:t>
    </dgm:pt>
    <dgm:pt modelId="{17C11FFC-6659-420D-94C1-51CDD615E71F}" type="sibTrans" cxnId="{61F76829-1391-4F6C-9EBC-7096523205C3}">
      <dgm:prSet/>
      <dgm:spPr/>
      <dgm:t>
        <a:bodyPr/>
        <a:lstStyle/>
        <a:p>
          <a:endParaRPr lang="es-ES"/>
        </a:p>
      </dgm:t>
    </dgm:pt>
    <dgm:pt modelId="{87529DC4-ED7C-4FA3-BD62-F090A1123870}">
      <dgm:prSet phldrT="[Texto]"/>
      <dgm:spPr/>
      <dgm:t>
        <a:bodyPr/>
        <a:lstStyle/>
        <a:p>
          <a:r>
            <a:rPr lang="es-CL" dirty="0"/>
            <a:t>9. Contraloría General de la República</a:t>
          </a:r>
          <a:endParaRPr lang="es-ES" dirty="0"/>
        </a:p>
      </dgm:t>
    </dgm:pt>
    <dgm:pt modelId="{5E549B1C-35EF-4A06-BABD-64C90BED47EC}" type="parTrans" cxnId="{FB88B2F3-1A57-43EA-8FB2-8EA3095B4119}">
      <dgm:prSet/>
      <dgm:spPr/>
      <dgm:t>
        <a:bodyPr/>
        <a:lstStyle/>
        <a:p>
          <a:endParaRPr lang="es-ES"/>
        </a:p>
      </dgm:t>
    </dgm:pt>
    <dgm:pt modelId="{CBC8A2DC-0E78-41DD-BCEB-BB3AFD6D8A84}" type="sibTrans" cxnId="{FB88B2F3-1A57-43EA-8FB2-8EA3095B4119}">
      <dgm:prSet/>
      <dgm:spPr/>
      <dgm:t>
        <a:bodyPr/>
        <a:lstStyle/>
        <a:p>
          <a:endParaRPr lang="es-ES"/>
        </a:p>
      </dgm:t>
    </dgm:pt>
    <dgm:pt modelId="{C665C85A-F18D-4F10-8907-6CDDB8B193C3}" type="pres">
      <dgm:prSet presAssocID="{718327F5-2063-4C72-A352-895108A61215}" presName="Name0" presStyleCnt="0">
        <dgm:presLayoutVars>
          <dgm:dir/>
          <dgm:resizeHandles/>
        </dgm:presLayoutVars>
      </dgm:prSet>
      <dgm:spPr/>
    </dgm:pt>
    <dgm:pt modelId="{3AB99639-D9EF-4998-9712-304EF98AF8FF}" type="pres">
      <dgm:prSet presAssocID="{DA96D987-2DD8-45B6-919A-87DCAE29A453}" presName="compNode" presStyleCnt="0"/>
      <dgm:spPr/>
    </dgm:pt>
    <dgm:pt modelId="{1DDDEA0A-6262-4E3A-AFA7-ADE958F8D3B3}" type="pres">
      <dgm:prSet presAssocID="{DA96D987-2DD8-45B6-919A-87DCAE29A453}" presName="dummyConnPt" presStyleCnt="0"/>
      <dgm:spPr/>
    </dgm:pt>
    <dgm:pt modelId="{E972F2D2-B890-4149-9B1E-AB044972A098}" type="pres">
      <dgm:prSet presAssocID="{DA96D987-2DD8-45B6-919A-87DCAE29A453}" presName="node" presStyleLbl="node1" presStyleIdx="0" presStyleCnt="9">
        <dgm:presLayoutVars>
          <dgm:bulletEnabled val="1"/>
        </dgm:presLayoutVars>
      </dgm:prSet>
      <dgm:spPr/>
    </dgm:pt>
    <dgm:pt modelId="{78A2DEAC-0617-4E08-BE9D-C6ACBB561FB5}" type="pres">
      <dgm:prSet presAssocID="{4ED4FDF2-96BA-48A5-BB96-C4E58ACC953E}" presName="sibTrans" presStyleLbl="bgSibTrans2D1" presStyleIdx="0" presStyleCnt="8"/>
      <dgm:spPr/>
    </dgm:pt>
    <dgm:pt modelId="{C8982A77-FE8B-4D8F-8C79-D15B4E9688FF}" type="pres">
      <dgm:prSet presAssocID="{CA0D7CC5-2A61-4248-8F8D-CE435F2A3A7F}" presName="compNode" presStyleCnt="0"/>
      <dgm:spPr/>
    </dgm:pt>
    <dgm:pt modelId="{CDCB362E-1F02-4D63-97F4-356FCC6A9D05}" type="pres">
      <dgm:prSet presAssocID="{CA0D7CC5-2A61-4248-8F8D-CE435F2A3A7F}" presName="dummyConnPt" presStyleCnt="0"/>
      <dgm:spPr/>
    </dgm:pt>
    <dgm:pt modelId="{6ECCBC8A-1508-46DD-B83D-9D2D5AB42CBA}" type="pres">
      <dgm:prSet presAssocID="{CA0D7CC5-2A61-4248-8F8D-CE435F2A3A7F}" presName="node" presStyleLbl="node1" presStyleIdx="1" presStyleCnt="9">
        <dgm:presLayoutVars>
          <dgm:bulletEnabled val="1"/>
        </dgm:presLayoutVars>
      </dgm:prSet>
      <dgm:spPr/>
    </dgm:pt>
    <dgm:pt modelId="{A5D3D4E4-F0F8-40F2-952B-31212318ED42}" type="pres">
      <dgm:prSet presAssocID="{539B1BC3-7633-4739-A30F-C83841F6C3BD}" presName="sibTrans" presStyleLbl="bgSibTrans2D1" presStyleIdx="1" presStyleCnt="8"/>
      <dgm:spPr/>
    </dgm:pt>
    <dgm:pt modelId="{43A2B44E-9868-4612-A663-0466D1B149BB}" type="pres">
      <dgm:prSet presAssocID="{242CD5A4-C5FB-4228-A25B-D92FD4BC3812}" presName="compNode" presStyleCnt="0"/>
      <dgm:spPr/>
    </dgm:pt>
    <dgm:pt modelId="{8977BD12-D966-408D-9432-BD4BD85EEC44}" type="pres">
      <dgm:prSet presAssocID="{242CD5A4-C5FB-4228-A25B-D92FD4BC3812}" presName="dummyConnPt" presStyleCnt="0"/>
      <dgm:spPr/>
    </dgm:pt>
    <dgm:pt modelId="{C592DFAB-7C7B-408D-97DC-FEB0D7CC9CFC}" type="pres">
      <dgm:prSet presAssocID="{242CD5A4-C5FB-4228-A25B-D92FD4BC3812}" presName="node" presStyleLbl="node1" presStyleIdx="2" presStyleCnt="9">
        <dgm:presLayoutVars>
          <dgm:bulletEnabled val="1"/>
        </dgm:presLayoutVars>
      </dgm:prSet>
      <dgm:spPr/>
    </dgm:pt>
    <dgm:pt modelId="{F3A25057-6F70-4D89-9FC8-E409ABFFF300}" type="pres">
      <dgm:prSet presAssocID="{22313FF5-5A89-439E-BE25-2937FCD6AE80}" presName="sibTrans" presStyleLbl="bgSibTrans2D1" presStyleIdx="2" presStyleCnt="8"/>
      <dgm:spPr/>
    </dgm:pt>
    <dgm:pt modelId="{9BEE3339-78D6-4014-8C01-4CB2542EC223}" type="pres">
      <dgm:prSet presAssocID="{45A22042-7A99-41D3-9977-3A6E29A01E4A}" presName="compNode" presStyleCnt="0"/>
      <dgm:spPr/>
    </dgm:pt>
    <dgm:pt modelId="{0E69035F-03FD-45C8-985C-361A687AFA54}" type="pres">
      <dgm:prSet presAssocID="{45A22042-7A99-41D3-9977-3A6E29A01E4A}" presName="dummyConnPt" presStyleCnt="0"/>
      <dgm:spPr/>
    </dgm:pt>
    <dgm:pt modelId="{93099102-3DFF-4005-A9AF-D41498251AAF}" type="pres">
      <dgm:prSet presAssocID="{45A22042-7A99-41D3-9977-3A6E29A01E4A}" presName="node" presStyleLbl="node1" presStyleIdx="3" presStyleCnt="9">
        <dgm:presLayoutVars>
          <dgm:bulletEnabled val="1"/>
        </dgm:presLayoutVars>
      </dgm:prSet>
      <dgm:spPr/>
    </dgm:pt>
    <dgm:pt modelId="{14E56CC0-5DCF-478F-9FB2-E7F338FF64A2}" type="pres">
      <dgm:prSet presAssocID="{7856135D-17C1-408D-A3B0-626115A263A7}" presName="sibTrans" presStyleLbl="bgSibTrans2D1" presStyleIdx="3" presStyleCnt="8"/>
      <dgm:spPr/>
    </dgm:pt>
    <dgm:pt modelId="{B386EEC6-9DDF-4D51-B1D1-D8F528B7B72C}" type="pres">
      <dgm:prSet presAssocID="{9A2699DC-9725-4BB2-8BB1-72A027ED0A42}" presName="compNode" presStyleCnt="0"/>
      <dgm:spPr/>
    </dgm:pt>
    <dgm:pt modelId="{0B1E126F-0FB7-495A-B3FF-B5DE55F9120F}" type="pres">
      <dgm:prSet presAssocID="{9A2699DC-9725-4BB2-8BB1-72A027ED0A42}" presName="dummyConnPt" presStyleCnt="0"/>
      <dgm:spPr/>
    </dgm:pt>
    <dgm:pt modelId="{828F18D7-FDA5-43F5-83DE-E5E05B4F1C68}" type="pres">
      <dgm:prSet presAssocID="{9A2699DC-9725-4BB2-8BB1-72A027ED0A42}" presName="node" presStyleLbl="node1" presStyleIdx="4" presStyleCnt="9">
        <dgm:presLayoutVars>
          <dgm:bulletEnabled val="1"/>
        </dgm:presLayoutVars>
      </dgm:prSet>
      <dgm:spPr/>
    </dgm:pt>
    <dgm:pt modelId="{3CEFF49E-10A6-4B47-BBDC-25E77027D41B}" type="pres">
      <dgm:prSet presAssocID="{CE3898FB-5FB1-4EF2-B18E-7577E1BBBC4F}" presName="sibTrans" presStyleLbl="bgSibTrans2D1" presStyleIdx="4" presStyleCnt="8"/>
      <dgm:spPr/>
    </dgm:pt>
    <dgm:pt modelId="{680B8D57-4F2C-4EE1-AA10-684F943886FE}" type="pres">
      <dgm:prSet presAssocID="{E8703896-54BB-43D4-A4EA-463B12E58DC0}" presName="compNode" presStyleCnt="0"/>
      <dgm:spPr/>
    </dgm:pt>
    <dgm:pt modelId="{C60D8F5F-9EF7-4127-8822-A3A4E21628B1}" type="pres">
      <dgm:prSet presAssocID="{E8703896-54BB-43D4-A4EA-463B12E58DC0}" presName="dummyConnPt" presStyleCnt="0"/>
      <dgm:spPr/>
    </dgm:pt>
    <dgm:pt modelId="{B59A7B96-7F2D-45FF-A172-2324EEB4CFC3}" type="pres">
      <dgm:prSet presAssocID="{E8703896-54BB-43D4-A4EA-463B12E58DC0}" presName="node" presStyleLbl="node1" presStyleIdx="5" presStyleCnt="9">
        <dgm:presLayoutVars>
          <dgm:bulletEnabled val="1"/>
        </dgm:presLayoutVars>
      </dgm:prSet>
      <dgm:spPr/>
    </dgm:pt>
    <dgm:pt modelId="{D224FF7C-C08B-4902-BD07-1392A6247339}" type="pres">
      <dgm:prSet presAssocID="{E9A95DD0-11A8-401B-BEE2-7437B747AEB3}" presName="sibTrans" presStyleLbl="bgSibTrans2D1" presStyleIdx="5" presStyleCnt="8"/>
      <dgm:spPr/>
    </dgm:pt>
    <dgm:pt modelId="{D70AFC58-C6D9-410D-9D44-00EFC1441E75}" type="pres">
      <dgm:prSet presAssocID="{0CAF511A-9EF2-401C-B2F2-FF5EC9658D44}" presName="compNode" presStyleCnt="0"/>
      <dgm:spPr/>
    </dgm:pt>
    <dgm:pt modelId="{7006898C-6DBB-4EAB-9D7E-2CCA15777B9A}" type="pres">
      <dgm:prSet presAssocID="{0CAF511A-9EF2-401C-B2F2-FF5EC9658D44}" presName="dummyConnPt" presStyleCnt="0"/>
      <dgm:spPr/>
    </dgm:pt>
    <dgm:pt modelId="{8AFDD24D-9568-4028-A717-60C7CC458296}" type="pres">
      <dgm:prSet presAssocID="{0CAF511A-9EF2-401C-B2F2-FF5EC9658D44}" presName="node" presStyleLbl="node1" presStyleIdx="6" presStyleCnt="9">
        <dgm:presLayoutVars>
          <dgm:bulletEnabled val="1"/>
        </dgm:presLayoutVars>
      </dgm:prSet>
      <dgm:spPr/>
    </dgm:pt>
    <dgm:pt modelId="{4616834B-F2CE-46DB-AA15-BBE8B615D15E}" type="pres">
      <dgm:prSet presAssocID="{BD44721F-9B30-4820-B08C-EFF532E89AAB}" presName="sibTrans" presStyleLbl="bgSibTrans2D1" presStyleIdx="6" presStyleCnt="8"/>
      <dgm:spPr/>
    </dgm:pt>
    <dgm:pt modelId="{09324F35-ED87-419D-A3FB-482073237634}" type="pres">
      <dgm:prSet presAssocID="{F6352A6C-0BD6-42EB-8E83-EED6B3196C1B}" presName="compNode" presStyleCnt="0"/>
      <dgm:spPr/>
    </dgm:pt>
    <dgm:pt modelId="{2A03CCB6-1947-465C-9991-19D1C26B1D7A}" type="pres">
      <dgm:prSet presAssocID="{F6352A6C-0BD6-42EB-8E83-EED6B3196C1B}" presName="dummyConnPt" presStyleCnt="0"/>
      <dgm:spPr/>
    </dgm:pt>
    <dgm:pt modelId="{0D8575FA-B4A2-4F62-BB4C-4C67AA0323C4}" type="pres">
      <dgm:prSet presAssocID="{F6352A6C-0BD6-42EB-8E83-EED6B3196C1B}" presName="node" presStyleLbl="node1" presStyleIdx="7" presStyleCnt="9">
        <dgm:presLayoutVars>
          <dgm:bulletEnabled val="1"/>
        </dgm:presLayoutVars>
      </dgm:prSet>
      <dgm:spPr/>
    </dgm:pt>
    <dgm:pt modelId="{276026D1-5A1C-415E-9758-E54E1600B036}" type="pres">
      <dgm:prSet presAssocID="{17C11FFC-6659-420D-94C1-51CDD615E71F}" presName="sibTrans" presStyleLbl="bgSibTrans2D1" presStyleIdx="7" presStyleCnt="8"/>
      <dgm:spPr/>
    </dgm:pt>
    <dgm:pt modelId="{972DCF47-4480-4987-8C2B-6007ADB5F1D6}" type="pres">
      <dgm:prSet presAssocID="{87529DC4-ED7C-4FA3-BD62-F090A1123870}" presName="compNode" presStyleCnt="0"/>
      <dgm:spPr/>
    </dgm:pt>
    <dgm:pt modelId="{4149ADA6-FF8A-4049-91D6-3C89251DE6BF}" type="pres">
      <dgm:prSet presAssocID="{87529DC4-ED7C-4FA3-BD62-F090A1123870}" presName="dummyConnPt" presStyleCnt="0"/>
      <dgm:spPr/>
    </dgm:pt>
    <dgm:pt modelId="{C87269E0-EE4A-4C71-9816-A0521827D7B4}" type="pres">
      <dgm:prSet presAssocID="{87529DC4-ED7C-4FA3-BD62-F090A1123870}" presName="node" presStyleLbl="node1" presStyleIdx="8" presStyleCnt="9">
        <dgm:presLayoutVars>
          <dgm:bulletEnabled val="1"/>
        </dgm:presLayoutVars>
      </dgm:prSet>
      <dgm:spPr/>
    </dgm:pt>
  </dgm:ptLst>
  <dgm:cxnLst>
    <dgm:cxn modelId="{8753EF0B-AB23-444D-A366-F8E13F3D9868}" type="presOf" srcId="{242CD5A4-C5FB-4228-A25B-D92FD4BC3812}" destId="{C592DFAB-7C7B-408D-97DC-FEB0D7CC9CFC}" srcOrd="0" destOrd="0" presId="urn:microsoft.com/office/officeart/2005/8/layout/bProcess4"/>
    <dgm:cxn modelId="{E4FFBF1F-012D-4111-AE8E-789DC9E37929}" type="presOf" srcId="{E8703896-54BB-43D4-A4EA-463B12E58DC0}" destId="{B59A7B96-7F2D-45FF-A172-2324EEB4CFC3}" srcOrd="0" destOrd="0" presId="urn:microsoft.com/office/officeart/2005/8/layout/bProcess4"/>
    <dgm:cxn modelId="{61F76829-1391-4F6C-9EBC-7096523205C3}" srcId="{718327F5-2063-4C72-A352-895108A61215}" destId="{F6352A6C-0BD6-42EB-8E83-EED6B3196C1B}" srcOrd="7" destOrd="0" parTransId="{CA2AC175-650E-4CC7-9EEA-725296356E16}" sibTransId="{17C11FFC-6659-420D-94C1-51CDD615E71F}"/>
    <dgm:cxn modelId="{73D9DA2E-682C-48E3-A05F-B18B7F788C71}" type="presOf" srcId="{0CAF511A-9EF2-401C-B2F2-FF5EC9658D44}" destId="{8AFDD24D-9568-4028-A717-60C7CC458296}" srcOrd="0" destOrd="0" presId="urn:microsoft.com/office/officeart/2005/8/layout/bProcess4"/>
    <dgm:cxn modelId="{AD5C5134-87BC-4C27-9145-BCBF76F16464}" type="presOf" srcId="{539B1BC3-7633-4739-A30F-C83841F6C3BD}" destId="{A5D3D4E4-F0F8-40F2-952B-31212318ED42}" srcOrd="0" destOrd="0" presId="urn:microsoft.com/office/officeart/2005/8/layout/bProcess4"/>
    <dgm:cxn modelId="{459D7934-AA56-4B49-8ECE-AE8B707732A1}" srcId="{718327F5-2063-4C72-A352-895108A61215}" destId="{9A2699DC-9725-4BB2-8BB1-72A027ED0A42}" srcOrd="4" destOrd="0" parTransId="{ECB62118-53C6-4AF0-AB9E-DA63DA8A17DF}" sibTransId="{CE3898FB-5FB1-4EF2-B18E-7577E1BBBC4F}"/>
    <dgm:cxn modelId="{60D7555E-66BD-4CC8-95B3-26F06B4EC038}" type="presOf" srcId="{CA0D7CC5-2A61-4248-8F8D-CE435F2A3A7F}" destId="{6ECCBC8A-1508-46DD-B83D-9D2D5AB42CBA}" srcOrd="0" destOrd="0" presId="urn:microsoft.com/office/officeart/2005/8/layout/bProcess4"/>
    <dgm:cxn modelId="{7228D661-1F47-41CF-95DC-D570680C986E}" srcId="{718327F5-2063-4C72-A352-895108A61215}" destId="{DA96D987-2DD8-45B6-919A-87DCAE29A453}" srcOrd="0" destOrd="0" parTransId="{5D21F798-8674-469C-B2D4-FA65935C6597}" sibTransId="{4ED4FDF2-96BA-48A5-BB96-C4E58ACC953E}"/>
    <dgm:cxn modelId="{01336A66-D9B8-4551-879F-D30E4F5768EC}" type="presOf" srcId="{87529DC4-ED7C-4FA3-BD62-F090A1123870}" destId="{C87269E0-EE4A-4C71-9816-A0521827D7B4}" srcOrd="0" destOrd="0" presId="urn:microsoft.com/office/officeart/2005/8/layout/bProcess4"/>
    <dgm:cxn modelId="{DFB7A268-4A25-4932-B3A1-A9AF494E36B4}" type="presOf" srcId="{17C11FFC-6659-420D-94C1-51CDD615E71F}" destId="{276026D1-5A1C-415E-9758-E54E1600B036}" srcOrd="0" destOrd="0" presId="urn:microsoft.com/office/officeart/2005/8/layout/bProcess4"/>
    <dgm:cxn modelId="{A4CEAC71-2F10-451F-A317-3902700D57BD}" type="presOf" srcId="{F6352A6C-0BD6-42EB-8E83-EED6B3196C1B}" destId="{0D8575FA-B4A2-4F62-BB4C-4C67AA0323C4}" srcOrd="0" destOrd="0" presId="urn:microsoft.com/office/officeart/2005/8/layout/bProcess4"/>
    <dgm:cxn modelId="{67137055-01A3-45C3-BBE7-388A48387F77}" srcId="{718327F5-2063-4C72-A352-895108A61215}" destId="{E8703896-54BB-43D4-A4EA-463B12E58DC0}" srcOrd="5" destOrd="0" parTransId="{3FEA514A-5796-44AB-94BF-2286EBE44AB8}" sibTransId="{E9A95DD0-11A8-401B-BEE2-7437B747AEB3}"/>
    <dgm:cxn modelId="{B9138C75-1AAB-4544-81E3-6B9CA96BA4BA}" type="presOf" srcId="{718327F5-2063-4C72-A352-895108A61215}" destId="{C665C85A-F18D-4F10-8907-6CDDB8B193C3}" srcOrd="0" destOrd="0" presId="urn:microsoft.com/office/officeart/2005/8/layout/bProcess4"/>
    <dgm:cxn modelId="{D5DA947A-9609-43E0-9FC2-7981E2D3C784}" type="presOf" srcId="{BD44721F-9B30-4820-B08C-EFF532E89AAB}" destId="{4616834B-F2CE-46DB-AA15-BBE8B615D15E}" srcOrd="0" destOrd="0" presId="urn:microsoft.com/office/officeart/2005/8/layout/bProcess4"/>
    <dgm:cxn modelId="{DBE4E67F-BC4B-460F-95FA-B679238EFB45}" srcId="{718327F5-2063-4C72-A352-895108A61215}" destId="{45A22042-7A99-41D3-9977-3A6E29A01E4A}" srcOrd="3" destOrd="0" parTransId="{9AC6BA7B-61B7-49CD-B679-41823F24B857}" sibTransId="{7856135D-17C1-408D-A3B0-626115A263A7}"/>
    <dgm:cxn modelId="{09729A81-6458-4F14-9BFE-9EFF94474398}" type="presOf" srcId="{9A2699DC-9725-4BB2-8BB1-72A027ED0A42}" destId="{828F18D7-FDA5-43F5-83DE-E5E05B4F1C68}" srcOrd="0" destOrd="0" presId="urn:microsoft.com/office/officeart/2005/8/layout/bProcess4"/>
    <dgm:cxn modelId="{55E3A885-2B0E-4635-AEDD-B797DE91D414}" type="presOf" srcId="{4ED4FDF2-96BA-48A5-BB96-C4E58ACC953E}" destId="{78A2DEAC-0617-4E08-BE9D-C6ACBB561FB5}" srcOrd="0" destOrd="0" presId="urn:microsoft.com/office/officeart/2005/8/layout/bProcess4"/>
    <dgm:cxn modelId="{FC95578F-5111-4591-AF61-8D375F45D18B}" type="presOf" srcId="{22313FF5-5A89-439E-BE25-2937FCD6AE80}" destId="{F3A25057-6F70-4D89-9FC8-E409ABFFF300}" srcOrd="0" destOrd="0" presId="urn:microsoft.com/office/officeart/2005/8/layout/bProcess4"/>
    <dgm:cxn modelId="{6E0AB791-7A7A-43F0-A7CF-78D1E60E7F8D}" type="presOf" srcId="{7856135D-17C1-408D-A3B0-626115A263A7}" destId="{14E56CC0-5DCF-478F-9FB2-E7F338FF64A2}" srcOrd="0" destOrd="0" presId="urn:microsoft.com/office/officeart/2005/8/layout/bProcess4"/>
    <dgm:cxn modelId="{F2A8AB9C-6D0F-40E6-B33E-CAF34A272277}" type="presOf" srcId="{CE3898FB-5FB1-4EF2-B18E-7577E1BBBC4F}" destId="{3CEFF49E-10A6-4B47-BBDC-25E77027D41B}" srcOrd="0" destOrd="0" presId="urn:microsoft.com/office/officeart/2005/8/layout/bProcess4"/>
    <dgm:cxn modelId="{DCE8C5D9-A129-4687-87BB-5747CE10F055}" type="presOf" srcId="{DA96D987-2DD8-45B6-919A-87DCAE29A453}" destId="{E972F2D2-B890-4149-9B1E-AB044972A098}" srcOrd="0" destOrd="0" presId="urn:microsoft.com/office/officeart/2005/8/layout/bProcess4"/>
    <dgm:cxn modelId="{91CEE5E6-1F91-4974-85EE-9E4D2231F449}" type="presOf" srcId="{E9A95DD0-11A8-401B-BEE2-7437B747AEB3}" destId="{D224FF7C-C08B-4902-BD07-1392A6247339}" srcOrd="0" destOrd="0" presId="urn:microsoft.com/office/officeart/2005/8/layout/bProcess4"/>
    <dgm:cxn modelId="{7FEF92F0-7168-40B6-BAAF-A15184FD35E6}" srcId="{718327F5-2063-4C72-A352-895108A61215}" destId="{0CAF511A-9EF2-401C-B2F2-FF5EC9658D44}" srcOrd="6" destOrd="0" parTransId="{58363B1C-943D-44BA-A976-59DCF029EECC}" sibTransId="{BD44721F-9B30-4820-B08C-EFF532E89AAB}"/>
    <dgm:cxn modelId="{10C323F3-DA32-4DC9-9DCB-7DCAC7511C84}" type="presOf" srcId="{45A22042-7A99-41D3-9977-3A6E29A01E4A}" destId="{93099102-3DFF-4005-A9AF-D41498251AAF}" srcOrd="0" destOrd="0" presId="urn:microsoft.com/office/officeart/2005/8/layout/bProcess4"/>
    <dgm:cxn modelId="{116BA7F3-8D38-4352-8FAC-C7E9335997C0}" srcId="{718327F5-2063-4C72-A352-895108A61215}" destId="{CA0D7CC5-2A61-4248-8F8D-CE435F2A3A7F}" srcOrd="1" destOrd="0" parTransId="{41BBD8A8-D6AF-46BB-98AC-213DF156236E}" sibTransId="{539B1BC3-7633-4739-A30F-C83841F6C3BD}"/>
    <dgm:cxn modelId="{FB88B2F3-1A57-43EA-8FB2-8EA3095B4119}" srcId="{718327F5-2063-4C72-A352-895108A61215}" destId="{87529DC4-ED7C-4FA3-BD62-F090A1123870}" srcOrd="8" destOrd="0" parTransId="{5E549B1C-35EF-4A06-BABD-64C90BED47EC}" sibTransId="{CBC8A2DC-0E78-41DD-BCEB-BB3AFD6D8A84}"/>
    <dgm:cxn modelId="{C3384AFB-F6B0-43E0-9A9A-46FE7C85D1EE}" srcId="{718327F5-2063-4C72-A352-895108A61215}" destId="{242CD5A4-C5FB-4228-A25B-D92FD4BC3812}" srcOrd="2" destOrd="0" parTransId="{F0EA08AE-58DC-4892-9A71-8D4FE04DD29A}" sibTransId="{22313FF5-5A89-439E-BE25-2937FCD6AE80}"/>
    <dgm:cxn modelId="{24D5CD4A-1BD2-464F-950E-37154BE624BC}" type="presParOf" srcId="{C665C85A-F18D-4F10-8907-6CDDB8B193C3}" destId="{3AB99639-D9EF-4998-9712-304EF98AF8FF}" srcOrd="0" destOrd="0" presId="urn:microsoft.com/office/officeart/2005/8/layout/bProcess4"/>
    <dgm:cxn modelId="{2676FE29-71AD-4EA1-B92E-5CBDEE844682}" type="presParOf" srcId="{3AB99639-D9EF-4998-9712-304EF98AF8FF}" destId="{1DDDEA0A-6262-4E3A-AFA7-ADE958F8D3B3}" srcOrd="0" destOrd="0" presId="urn:microsoft.com/office/officeart/2005/8/layout/bProcess4"/>
    <dgm:cxn modelId="{D47CF895-0F22-4695-9235-588D5BD6F903}" type="presParOf" srcId="{3AB99639-D9EF-4998-9712-304EF98AF8FF}" destId="{E972F2D2-B890-4149-9B1E-AB044972A098}" srcOrd="1" destOrd="0" presId="urn:microsoft.com/office/officeart/2005/8/layout/bProcess4"/>
    <dgm:cxn modelId="{B27E38D0-275B-4C41-88AB-98CB8DCA5897}" type="presParOf" srcId="{C665C85A-F18D-4F10-8907-6CDDB8B193C3}" destId="{78A2DEAC-0617-4E08-BE9D-C6ACBB561FB5}" srcOrd="1" destOrd="0" presId="urn:microsoft.com/office/officeart/2005/8/layout/bProcess4"/>
    <dgm:cxn modelId="{0FAC42A9-17D3-4765-BA3E-B3EEDCE8C2A7}" type="presParOf" srcId="{C665C85A-F18D-4F10-8907-6CDDB8B193C3}" destId="{C8982A77-FE8B-4D8F-8C79-D15B4E9688FF}" srcOrd="2" destOrd="0" presId="urn:microsoft.com/office/officeart/2005/8/layout/bProcess4"/>
    <dgm:cxn modelId="{A0F34393-3549-4153-8F33-A1E1F8395E17}" type="presParOf" srcId="{C8982A77-FE8B-4D8F-8C79-D15B4E9688FF}" destId="{CDCB362E-1F02-4D63-97F4-356FCC6A9D05}" srcOrd="0" destOrd="0" presId="urn:microsoft.com/office/officeart/2005/8/layout/bProcess4"/>
    <dgm:cxn modelId="{4877FE0A-9DE4-4494-B5DE-FDB0BF0D5A55}" type="presParOf" srcId="{C8982A77-FE8B-4D8F-8C79-D15B4E9688FF}" destId="{6ECCBC8A-1508-46DD-B83D-9D2D5AB42CBA}" srcOrd="1" destOrd="0" presId="urn:microsoft.com/office/officeart/2005/8/layout/bProcess4"/>
    <dgm:cxn modelId="{7EB93EE8-B269-4C5C-9F3C-E27B212FC4A4}" type="presParOf" srcId="{C665C85A-F18D-4F10-8907-6CDDB8B193C3}" destId="{A5D3D4E4-F0F8-40F2-952B-31212318ED42}" srcOrd="3" destOrd="0" presId="urn:microsoft.com/office/officeart/2005/8/layout/bProcess4"/>
    <dgm:cxn modelId="{A93B15DE-4B98-430E-88C8-C2CD7F1A734A}" type="presParOf" srcId="{C665C85A-F18D-4F10-8907-6CDDB8B193C3}" destId="{43A2B44E-9868-4612-A663-0466D1B149BB}" srcOrd="4" destOrd="0" presId="urn:microsoft.com/office/officeart/2005/8/layout/bProcess4"/>
    <dgm:cxn modelId="{1AF1C7AE-ED96-48BB-BC95-F7240FE23904}" type="presParOf" srcId="{43A2B44E-9868-4612-A663-0466D1B149BB}" destId="{8977BD12-D966-408D-9432-BD4BD85EEC44}" srcOrd="0" destOrd="0" presId="urn:microsoft.com/office/officeart/2005/8/layout/bProcess4"/>
    <dgm:cxn modelId="{0EEEA2A4-FBDD-492B-B4F6-8E435173E984}" type="presParOf" srcId="{43A2B44E-9868-4612-A663-0466D1B149BB}" destId="{C592DFAB-7C7B-408D-97DC-FEB0D7CC9CFC}" srcOrd="1" destOrd="0" presId="urn:microsoft.com/office/officeart/2005/8/layout/bProcess4"/>
    <dgm:cxn modelId="{A1B13A8D-E810-4D89-BB3D-F94E6CC80564}" type="presParOf" srcId="{C665C85A-F18D-4F10-8907-6CDDB8B193C3}" destId="{F3A25057-6F70-4D89-9FC8-E409ABFFF300}" srcOrd="5" destOrd="0" presId="urn:microsoft.com/office/officeart/2005/8/layout/bProcess4"/>
    <dgm:cxn modelId="{431520A5-597F-4F0F-A090-D06A4380E605}" type="presParOf" srcId="{C665C85A-F18D-4F10-8907-6CDDB8B193C3}" destId="{9BEE3339-78D6-4014-8C01-4CB2542EC223}" srcOrd="6" destOrd="0" presId="urn:microsoft.com/office/officeart/2005/8/layout/bProcess4"/>
    <dgm:cxn modelId="{A7FB6157-F626-49E5-BC95-8FF5959696D1}" type="presParOf" srcId="{9BEE3339-78D6-4014-8C01-4CB2542EC223}" destId="{0E69035F-03FD-45C8-985C-361A687AFA54}" srcOrd="0" destOrd="0" presId="urn:microsoft.com/office/officeart/2005/8/layout/bProcess4"/>
    <dgm:cxn modelId="{7022990C-A4E1-4468-908E-1BC97A0D5859}" type="presParOf" srcId="{9BEE3339-78D6-4014-8C01-4CB2542EC223}" destId="{93099102-3DFF-4005-A9AF-D41498251AAF}" srcOrd="1" destOrd="0" presId="urn:microsoft.com/office/officeart/2005/8/layout/bProcess4"/>
    <dgm:cxn modelId="{42C5DBB4-792B-4E0A-8ED3-C17D99224A16}" type="presParOf" srcId="{C665C85A-F18D-4F10-8907-6CDDB8B193C3}" destId="{14E56CC0-5DCF-478F-9FB2-E7F338FF64A2}" srcOrd="7" destOrd="0" presId="urn:microsoft.com/office/officeart/2005/8/layout/bProcess4"/>
    <dgm:cxn modelId="{EAFC85BB-373F-421E-90C9-EFA4859E3340}" type="presParOf" srcId="{C665C85A-F18D-4F10-8907-6CDDB8B193C3}" destId="{B386EEC6-9DDF-4D51-B1D1-D8F528B7B72C}" srcOrd="8" destOrd="0" presId="urn:microsoft.com/office/officeart/2005/8/layout/bProcess4"/>
    <dgm:cxn modelId="{3AE30C51-82BB-4DBE-AF08-C53B6FCA53C3}" type="presParOf" srcId="{B386EEC6-9DDF-4D51-B1D1-D8F528B7B72C}" destId="{0B1E126F-0FB7-495A-B3FF-B5DE55F9120F}" srcOrd="0" destOrd="0" presId="urn:microsoft.com/office/officeart/2005/8/layout/bProcess4"/>
    <dgm:cxn modelId="{8B17B7C8-1038-43D9-969A-AA5307B93F88}" type="presParOf" srcId="{B386EEC6-9DDF-4D51-B1D1-D8F528B7B72C}" destId="{828F18D7-FDA5-43F5-83DE-E5E05B4F1C68}" srcOrd="1" destOrd="0" presId="urn:microsoft.com/office/officeart/2005/8/layout/bProcess4"/>
    <dgm:cxn modelId="{08CF6927-D7B2-453B-AB92-C717DC1F9DE7}" type="presParOf" srcId="{C665C85A-F18D-4F10-8907-6CDDB8B193C3}" destId="{3CEFF49E-10A6-4B47-BBDC-25E77027D41B}" srcOrd="9" destOrd="0" presId="urn:microsoft.com/office/officeart/2005/8/layout/bProcess4"/>
    <dgm:cxn modelId="{F7603961-21A7-42D4-88BF-0768B7950E8D}" type="presParOf" srcId="{C665C85A-F18D-4F10-8907-6CDDB8B193C3}" destId="{680B8D57-4F2C-4EE1-AA10-684F943886FE}" srcOrd="10" destOrd="0" presId="urn:microsoft.com/office/officeart/2005/8/layout/bProcess4"/>
    <dgm:cxn modelId="{7CD1E121-7E66-420A-87CB-B3E4CD20C241}" type="presParOf" srcId="{680B8D57-4F2C-4EE1-AA10-684F943886FE}" destId="{C60D8F5F-9EF7-4127-8822-A3A4E21628B1}" srcOrd="0" destOrd="0" presId="urn:microsoft.com/office/officeart/2005/8/layout/bProcess4"/>
    <dgm:cxn modelId="{0100417C-1AC4-45EB-8B44-FD790BEE19C5}" type="presParOf" srcId="{680B8D57-4F2C-4EE1-AA10-684F943886FE}" destId="{B59A7B96-7F2D-45FF-A172-2324EEB4CFC3}" srcOrd="1" destOrd="0" presId="urn:microsoft.com/office/officeart/2005/8/layout/bProcess4"/>
    <dgm:cxn modelId="{932402CD-87A6-4393-BED9-92FD3E7A4F29}" type="presParOf" srcId="{C665C85A-F18D-4F10-8907-6CDDB8B193C3}" destId="{D224FF7C-C08B-4902-BD07-1392A6247339}" srcOrd="11" destOrd="0" presId="urn:microsoft.com/office/officeart/2005/8/layout/bProcess4"/>
    <dgm:cxn modelId="{ED6791C4-88AC-4F0E-A7F9-FEE4C58C9D40}" type="presParOf" srcId="{C665C85A-F18D-4F10-8907-6CDDB8B193C3}" destId="{D70AFC58-C6D9-410D-9D44-00EFC1441E75}" srcOrd="12" destOrd="0" presId="urn:microsoft.com/office/officeart/2005/8/layout/bProcess4"/>
    <dgm:cxn modelId="{B9BBA2FE-9D78-4672-9704-C746C4CE1B42}" type="presParOf" srcId="{D70AFC58-C6D9-410D-9D44-00EFC1441E75}" destId="{7006898C-6DBB-4EAB-9D7E-2CCA15777B9A}" srcOrd="0" destOrd="0" presId="urn:microsoft.com/office/officeart/2005/8/layout/bProcess4"/>
    <dgm:cxn modelId="{4441CA62-1B4C-4F33-99A0-DCF1C09F1D87}" type="presParOf" srcId="{D70AFC58-C6D9-410D-9D44-00EFC1441E75}" destId="{8AFDD24D-9568-4028-A717-60C7CC458296}" srcOrd="1" destOrd="0" presId="urn:microsoft.com/office/officeart/2005/8/layout/bProcess4"/>
    <dgm:cxn modelId="{7D48B06B-039E-495D-9897-3F41650838BA}" type="presParOf" srcId="{C665C85A-F18D-4F10-8907-6CDDB8B193C3}" destId="{4616834B-F2CE-46DB-AA15-BBE8B615D15E}" srcOrd="13" destOrd="0" presId="urn:microsoft.com/office/officeart/2005/8/layout/bProcess4"/>
    <dgm:cxn modelId="{143B3A1C-5609-4B0A-A93C-0DC5912C767F}" type="presParOf" srcId="{C665C85A-F18D-4F10-8907-6CDDB8B193C3}" destId="{09324F35-ED87-419D-A3FB-482073237634}" srcOrd="14" destOrd="0" presId="urn:microsoft.com/office/officeart/2005/8/layout/bProcess4"/>
    <dgm:cxn modelId="{64998778-7094-46AA-96B0-4C1B453CC6F0}" type="presParOf" srcId="{09324F35-ED87-419D-A3FB-482073237634}" destId="{2A03CCB6-1947-465C-9991-19D1C26B1D7A}" srcOrd="0" destOrd="0" presId="urn:microsoft.com/office/officeart/2005/8/layout/bProcess4"/>
    <dgm:cxn modelId="{5BDD5A0C-230B-45E6-A285-F5EF4416C5D2}" type="presParOf" srcId="{09324F35-ED87-419D-A3FB-482073237634}" destId="{0D8575FA-B4A2-4F62-BB4C-4C67AA0323C4}" srcOrd="1" destOrd="0" presId="urn:microsoft.com/office/officeart/2005/8/layout/bProcess4"/>
    <dgm:cxn modelId="{6D859B16-260E-43D0-A223-D7BB4A003FC5}" type="presParOf" srcId="{C665C85A-F18D-4F10-8907-6CDDB8B193C3}" destId="{276026D1-5A1C-415E-9758-E54E1600B036}" srcOrd="15" destOrd="0" presId="urn:microsoft.com/office/officeart/2005/8/layout/bProcess4"/>
    <dgm:cxn modelId="{99A0A005-B7B4-47A5-A890-DAFE22E61EF5}" type="presParOf" srcId="{C665C85A-F18D-4F10-8907-6CDDB8B193C3}" destId="{972DCF47-4480-4987-8C2B-6007ADB5F1D6}" srcOrd="16" destOrd="0" presId="urn:microsoft.com/office/officeart/2005/8/layout/bProcess4"/>
    <dgm:cxn modelId="{43526823-75E0-494C-A8C3-CEC9C1BAE654}" type="presParOf" srcId="{972DCF47-4480-4987-8C2B-6007ADB5F1D6}" destId="{4149ADA6-FF8A-4049-91D6-3C89251DE6BF}" srcOrd="0" destOrd="0" presId="urn:microsoft.com/office/officeart/2005/8/layout/bProcess4"/>
    <dgm:cxn modelId="{F3A8E7B0-E7AE-4AA0-8C43-5976C9B0198B}" type="presParOf" srcId="{972DCF47-4480-4987-8C2B-6007ADB5F1D6}" destId="{C87269E0-EE4A-4C71-9816-A0521827D7B4}"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FC33DC-4966-4F2E-A797-20D5D2F0BAEF}"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ES"/>
        </a:p>
      </dgm:t>
    </dgm:pt>
    <dgm:pt modelId="{CFB86D74-8B8C-4BF6-8C7A-3ADD9E5B83EE}">
      <dgm:prSet phldrT="[Texto]"/>
      <dgm:spPr/>
      <dgm:t>
        <a:bodyPr/>
        <a:lstStyle/>
        <a:p>
          <a:r>
            <a:rPr lang="es-CL" dirty="0"/>
            <a:t>a</a:t>
          </a:r>
          <a:endParaRPr lang="es-ES" dirty="0"/>
        </a:p>
      </dgm:t>
    </dgm:pt>
    <dgm:pt modelId="{DBD05085-B754-4407-B570-5F76E487AF96}" type="parTrans" cxnId="{E0000EF4-DC89-4C91-84B6-A79EBEEC7723}">
      <dgm:prSet/>
      <dgm:spPr/>
      <dgm:t>
        <a:bodyPr/>
        <a:lstStyle/>
        <a:p>
          <a:endParaRPr lang="es-ES"/>
        </a:p>
      </dgm:t>
    </dgm:pt>
    <dgm:pt modelId="{73C12D70-326E-440D-A863-AF8916E6E5B5}" type="sibTrans" cxnId="{E0000EF4-DC89-4C91-84B6-A79EBEEC7723}">
      <dgm:prSet/>
      <dgm:spPr/>
      <dgm:t>
        <a:bodyPr/>
        <a:lstStyle/>
        <a:p>
          <a:endParaRPr lang="es-ES"/>
        </a:p>
      </dgm:t>
    </dgm:pt>
    <dgm:pt modelId="{6FCE39D6-7F39-4720-8EE0-8CCC12246D03}">
      <dgm:prSet phldrT="[Texto]"/>
      <dgm:spPr/>
      <dgm:t>
        <a:bodyPr/>
        <a:lstStyle/>
        <a:p>
          <a:r>
            <a:rPr lang="es-CL" b="1" dirty="0"/>
            <a:t>No podrán ser objeto de las medidas disciplinarias de suspensión del empleo o de destitución</a:t>
          </a:r>
          <a:r>
            <a:rPr lang="es-CL" dirty="0"/>
            <a:t>, desde la fecha en que la autoridad reciba la denuncia y hasta la fecha en que se resuelva en definitiva no tenerla por presentada o, en su caso, hasta noventa días después de haber terminado la investigación sumaria o sumario, incoados a partir de la citada denuncia</a:t>
          </a:r>
          <a:endParaRPr lang="es-ES" dirty="0"/>
        </a:p>
      </dgm:t>
    </dgm:pt>
    <dgm:pt modelId="{64883831-752A-447D-883C-B452A442221C}" type="parTrans" cxnId="{10C68E96-DF1D-48B8-AB6C-7830146EB225}">
      <dgm:prSet/>
      <dgm:spPr/>
      <dgm:t>
        <a:bodyPr/>
        <a:lstStyle/>
        <a:p>
          <a:endParaRPr lang="es-ES"/>
        </a:p>
      </dgm:t>
    </dgm:pt>
    <dgm:pt modelId="{3CF6056D-1DAF-4A55-988A-6437B1CCCA0C}" type="sibTrans" cxnId="{10C68E96-DF1D-48B8-AB6C-7830146EB225}">
      <dgm:prSet/>
      <dgm:spPr/>
      <dgm:t>
        <a:bodyPr/>
        <a:lstStyle/>
        <a:p>
          <a:endParaRPr lang="es-ES"/>
        </a:p>
      </dgm:t>
    </dgm:pt>
    <dgm:pt modelId="{5C2ACE3C-7830-4449-9E2A-9BE19B82A43C}">
      <dgm:prSet phldrT="[Texto]"/>
      <dgm:spPr/>
      <dgm:t>
        <a:bodyPr/>
        <a:lstStyle/>
        <a:p>
          <a:r>
            <a:rPr lang="es-CL" dirty="0"/>
            <a:t>b</a:t>
          </a:r>
          <a:endParaRPr lang="es-ES" dirty="0"/>
        </a:p>
      </dgm:t>
    </dgm:pt>
    <dgm:pt modelId="{68152819-E962-4733-898B-E41397F36FC9}" type="parTrans" cxnId="{8C1755C8-F5E8-4351-8F8D-A06481B493D6}">
      <dgm:prSet/>
      <dgm:spPr/>
      <dgm:t>
        <a:bodyPr/>
        <a:lstStyle/>
        <a:p>
          <a:endParaRPr lang="es-ES"/>
        </a:p>
      </dgm:t>
    </dgm:pt>
    <dgm:pt modelId="{A236C722-013F-40DA-AE13-0E78A0389403}" type="sibTrans" cxnId="{8C1755C8-F5E8-4351-8F8D-A06481B493D6}">
      <dgm:prSet/>
      <dgm:spPr/>
      <dgm:t>
        <a:bodyPr/>
        <a:lstStyle/>
        <a:p>
          <a:endParaRPr lang="es-ES"/>
        </a:p>
      </dgm:t>
    </dgm:pt>
    <dgm:pt modelId="{074BA525-064A-4ED7-B214-0A95CCDF49BB}">
      <dgm:prSet phldrT="[Texto]"/>
      <dgm:spPr/>
      <dgm:t>
        <a:bodyPr/>
        <a:lstStyle/>
        <a:p>
          <a:r>
            <a:rPr lang="es-CL" b="1" dirty="0"/>
            <a:t>No ser trasladados de localidad o de la función que desempeñaren, sin su autorización por escrito</a:t>
          </a:r>
          <a:r>
            <a:rPr lang="es-CL" dirty="0"/>
            <a:t>, durante el lapso a que se refiere la letra precedente. </a:t>
          </a:r>
          <a:endParaRPr lang="es-ES" dirty="0"/>
        </a:p>
      </dgm:t>
    </dgm:pt>
    <dgm:pt modelId="{1E469D74-E44E-4FDA-BF42-65EE6F1977A3}" type="parTrans" cxnId="{34D657E0-B87D-4CA3-9BDA-F5338619D422}">
      <dgm:prSet/>
      <dgm:spPr/>
      <dgm:t>
        <a:bodyPr/>
        <a:lstStyle/>
        <a:p>
          <a:endParaRPr lang="es-ES"/>
        </a:p>
      </dgm:t>
    </dgm:pt>
    <dgm:pt modelId="{38E224E1-229D-4D23-8D54-BBCB4F74E081}" type="sibTrans" cxnId="{34D657E0-B87D-4CA3-9BDA-F5338619D422}">
      <dgm:prSet/>
      <dgm:spPr/>
      <dgm:t>
        <a:bodyPr/>
        <a:lstStyle/>
        <a:p>
          <a:endParaRPr lang="es-ES"/>
        </a:p>
      </dgm:t>
    </dgm:pt>
    <dgm:pt modelId="{D6CA1FE6-73A6-4CC8-976A-7A6864B431F2}">
      <dgm:prSet phldrT="[Texto]"/>
      <dgm:spPr/>
      <dgm:t>
        <a:bodyPr/>
        <a:lstStyle/>
        <a:p>
          <a:r>
            <a:rPr lang="es-CL" dirty="0"/>
            <a:t>c</a:t>
          </a:r>
          <a:endParaRPr lang="es-ES" dirty="0"/>
        </a:p>
      </dgm:t>
    </dgm:pt>
    <dgm:pt modelId="{942119DC-BCF6-4385-9D19-3CA28242C4EB}" type="parTrans" cxnId="{E3052BC6-F641-4647-B598-566B03C849B1}">
      <dgm:prSet/>
      <dgm:spPr/>
      <dgm:t>
        <a:bodyPr/>
        <a:lstStyle/>
        <a:p>
          <a:endParaRPr lang="es-ES"/>
        </a:p>
      </dgm:t>
    </dgm:pt>
    <dgm:pt modelId="{918C98D0-B17F-4889-9FD0-F769C31C7D3A}" type="sibTrans" cxnId="{E3052BC6-F641-4647-B598-566B03C849B1}">
      <dgm:prSet/>
      <dgm:spPr/>
      <dgm:t>
        <a:bodyPr/>
        <a:lstStyle/>
        <a:p>
          <a:endParaRPr lang="es-ES"/>
        </a:p>
      </dgm:t>
    </dgm:pt>
    <dgm:pt modelId="{C6346D03-7D6F-4D33-BF6B-B3B8DA2DA1C7}">
      <dgm:prSet phldrT="[Texto]"/>
      <dgm:spPr/>
      <dgm:t>
        <a:bodyPr/>
        <a:lstStyle/>
        <a:p>
          <a:r>
            <a:rPr lang="es-CL" b="1" dirty="0"/>
            <a:t>No ser objeto de precalificación anual, si el denunciado fuese su superior jerárquico,</a:t>
          </a:r>
          <a:r>
            <a:rPr lang="es-CL" dirty="0"/>
            <a:t> durante el mismo lapso a que se refieren las letras anteriores, salvo que expresamente la solicitare el denunciante. Si no lo hiciere, regirá su última calificación para todos los efectos legales. </a:t>
          </a:r>
          <a:endParaRPr lang="es-ES" dirty="0"/>
        </a:p>
      </dgm:t>
    </dgm:pt>
    <dgm:pt modelId="{44EC9F9B-9AED-49B0-B982-DC2679F00629}" type="parTrans" cxnId="{5651075D-A8AD-4785-B557-4F2C3D565BF1}">
      <dgm:prSet/>
      <dgm:spPr/>
      <dgm:t>
        <a:bodyPr/>
        <a:lstStyle/>
        <a:p>
          <a:endParaRPr lang="es-ES"/>
        </a:p>
      </dgm:t>
    </dgm:pt>
    <dgm:pt modelId="{6FD453C4-76C4-475B-B414-10C43F26F2AF}" type="sibTrans" cxnId="{5651075D-A8AD-4785-B557-4F2C3D565BF1}">
      <dgm:prSet/>
      <dgm:spPr/>
      <dgm:t>
        <a:bodyPr/>
        <a:lstStyle/>
        <a:p>
          <a:endParaRPr lang="es-ES"/>
        </a:p>
      </dgm:t>
    </dgm:pt>
    <dgm:pt modelId="{F5FE16B8-AF14-421C-AD32-A5FF726BF81A}" type="pres">
      <dgm:prSet presAssocID="{54FC33DC-4966-4F2E-A797-20D5D2F0BAEF}" presName="Name0" presStyleCnt="0">
        <dgm:presLayoutVars>
          <dgm:dir/>
          <dgm:animLvl val="lvl"/>
          <dgm:resizeHandles val="exact"/>
        </dgm:presLayoutVars>
      </dgm:prSet>
      <dgm:spPr/>
    </dgm:pt>
    <dgm:pt modelId="{9C2A1428-2515-4A2C-A120-28B65D9A02BA}" type="pres">
      <dgm:prSet presAssocID="{CFB86D74-8B8C-4BF6-8C7A-3ADD9E5B83EE}" presName="linNode" presStyleCnt="0"/>
      <dgm:spPr/>
    </dgm:pt>
    <dgm:pt modelId="{AFDDC0B4-C8BD-4153-A506-2AE40511F5CC}" type="pres">
      <dgm:prSet presAssocID="{CFB86D74-8B8C-4BF6-8C7A-3ADD9E5B83EE}" presName="parentText" presStyleLbl="node1" presStyleIdx="0" presStyleCnt="3" custScaleX="50633" custScaleY="49859" custLinFactNeighborX="-10681" custLinFactNeighborY="-3633">
        <dgm:presLayoutVars>
          <dgm:chMax val="1"/>
          <dgm:bulletEnabled val="1"/>
        </dgm:presLayoutVars>
      </dgm:prSet>
      <dgm:spPr/>
    </dgm:pt>
    <dgm:pt modelId="{9B679DD9-EB36-4846-9C6B-9B412143B58F}" type="pres">
      <dgm:prSet presAssocID="{CFB86D74-8B8C-4BF6-8C7A-3ADD9E5B83EE}" presName="descendantText" presStyleLbl="alignAccFollowNode1" presStyleIdx="0" presStyleCnt="3" custScaleX="121361">
        <dgm:presLayoutVars>
          <dgm:bulletEnabled val="1"/>
        </dgm:presLayoutVars>
      </dgm:prSet>
      <dgm:spPr/>
    </dgm:pt>
    <dgm:pt modelId="{6A9868D9-B037-4E41-B8B7-DA3DCBE22632}" type="pres">
      <dgm:prSet presAssocID="{73C12D70-326E-440D-A863-AF8916E6E5B5}" presName="sp" presStyleCnt="0"/>
      <dgm:spPr/>
    </dgm:pt>
    <dgm:pt modelId="{560089F1-FBD1-479E-9544-C2D9C1EFC22B}" type="pres">
      <dgm:prSet presAssocID="{5C2ACE3C-7830-4449-9E2A-9BE19B82A43C}" presName="linNode" presStyleCnt="0"/>
      <dgm:spPr/>
    </dgm:pt>
    <dgm:pt modelId="{8AB1678F-A6C1-4C07-B24C-332DFC29F034}" type="pres">
      <dgm:prSet presAssocID="{5C2ACE3C-7830-4449-9E2A-9BE19B82A43C}" presName="parentText" presStyleLbl="node1" presStyleIdx="1" presStyleCnt="3" custScaleX="50633" custScaleY="49859" custLinFactNeighborX="-10681" custLinFactNeighborY="-3633">
        <dgm:presLayoutVars>
          <dgm:chMax val="1"/>
          <dgm:bulletEnabled val="1"/>
        </dgm:presLayoutVars>
      </dgm:prSet>
      <dgm:spPr/>
    </dgm:pt>
    <dgm:pt modelId="{779AA21C-1016-4247-A32D-3F930B4744E1}" type="pres">
      <dgm:prSet presAssocID="{5C2ACE3C-7830-4449-9E2A-9BE19B82A43C}" presName="descendantText" presStyleLbl="alignAccFollowNode1" presStyleIdx="1" presStyleCnt="3" custScaleX="121361">
        <dgm:presLayoutVars>
          <dgm:bulletEnabled val="1"/>
        </dgm:presLayoutVars>
      </dgm:prSet>
      <dgm:spPr/>
    </dgm:pt>
    <dgm:pt modelId="{CA14C19C-9965-45F8-BFFA-74A8A5571100}" type="pres">
      <dgm:prSet presAssocID="{A236C722-013F-40DA-AE13-0E78A0389403}" presName="sp" presStyleCnt="0"/>
      <dgm:spPr/>
    </dgm:pt>
    <dgm:pt modelId="{8614232E-C0A9-45EC-8728-2E06BAEEC0AB}" type="pres">
      <dgm:prSet presAssocID="{D6CA1FE6-73A6-4CC8-976A-7A6864B431F2}" presName="linNode" presStyleCnt="0"/>
      <dgm:spPr/>
    </dgm:pt>
    <dgm:pt modelId="{D993B348-D829-44D1-9E9F-649F6A153F2B}" type="pres">
      <dgm:prSet presAssocID="{D6CA1FE6-73A6-4CC8-976A-7A6864B431F2}" presName="parentText" presStyleLbl="node1" presStyleIdx="2" presStyleCnt="3" custScaleX="50633" custScaleY="49859" custLinFactNeighborX="-10681" custLinFactNeighborY="-3633">
        <dgm:presLayoutVars>
          <dgm:chMax val="1"/>
          <dgm:bulletEnabled val="1"/>
        </dgm:presLayoutVars>
      </dgm:prSet>
      <dgm:spPr/>
    </dgm:pt>
    <dgm:pt modelId="{70EF522C-38DE-4363-BFB2-42D9031FDA3C}" type="pres">
      <dgm:prSet presAssocID="{D6CA1FE6-73A6-4CC8-976A-7A6864B431F2}" presName="descendantText" presStyleLbl="alignAccFollowNode1" presStyleIdx="2" presStyleCnt="3" custScaleX="121361">
        <dgm:presLayoutVars>
          <dgm:bulletEnabled val="1"/>
        </dgm:presLayoutVars>
      </dgm:prSet>
      <dgm:spPr/>
    </dgm:pt>
  </dgm:ptLst>
  <dgm:cxnLst>
    <dgm:cxn modelId="{68B88D1F-C686-4D26-BDF0-E5AE3B1ABBDE}" type="presOf" srcId="{C6346D03-7D6F-4D33-BF6B-B3B8DA2DA1C7}" destId="{70EF522C-38DE-4363-BFB2-42D9031FDA3C}" srcOrd="0" destOrd="0" presId="urn:microsoft.com/office/officeart/2005/8/layout/vList5"/>
    <dgm:cxn modelId="{3CCD8A29-C40C-4858-90D5-3C4E82F902D7}" type="presOf" srcId="{6FCE39D6-7F39-4720-8EE0-8CCC12246D03}" destId="{9B679DD9-EB36-4846-9C6B-9B412143B58F}" srcOrd="0" destOrd="0" presId="urn:microsoft.com/office/officeart/2005/8/layout/vList5"/>
    <dgm:cxn modelId="{5651075D-A8AD-4785-B557-4F2C3D565BF1}" srcId="{D6CA1FE6-73A6-4CC8-976A-7A6864B431F2}" destId="{C6346D03-7D6F-4D33-BF6B-B3B8DA2DA1C7}" srcOrd="0" destOrd="0" parTransId="{44EC9F9B-9AED-49B0-B982-DC2679F00629}" sibTransId="{6FD453C4-76C4-475B-B414-10C43F26F2AF}"/>
    <dgm:cxn modelId="{0C6AFD83-A706-4F2A-8A82-1D6554471FBF}" type="presOf" srcId="{54FC33DC-4966-4F2E-A797-20D5D2F0BAEF}" destId="{F5FE16B8-AF14-421C-AD32-A5FF726BF81A}" srcOrd="0" destOrd="0" presId="urn:microsoft.com/office/officeart/2005/8/layout/vList5"/>
    <dgm:cxn modelId="{10C68E96-DF1D-48B8-AB6C-7830146EB225}" srcId="{CFB86D74-8B8C-4BF6-8C7A-3ADD9E5B83EE}" destId="{6FCE39D6-7F39-4720-8EE0-8CCC12246D03}" srcOrd="0" destOrd="0" parTransId="{64883831-752A-447D-883C-B452A442221C}" sibTransId="{3CF6056D-1DAF-4A55-988A-6437B1CCCA0C}"/>
    <dgm:cxn modelId="{96DC5B9A-700C-47C8-A14B-AF2C69F11709}" type="presOf" srcId="{CFB86D74-8B8C-4BF6-8C7A-3ADD9E5B83EE}" destId="{AFDDC0B4-C8BD-4153-A506-2AE40511F5CC}" srcOrd="0" destOrd="0" presId="urn:microsoft.com/office/officeart/2005/8/layout/vList5"/>
    <dgm:cxn modelId="{D4C205B9-6494-4DE3-8971-7FAB31FA9E23}" type="presOf" srcId="{5C2ACE3C-7830-4449-9E2A-9BE19B82A43C}" destId="{8AB1678F-A6C1-4C07-B24C-332DFC29F034}" srcOrd="0" destOrd="0" presId="urn:microsoft.com/office/officeart/2005/8/layout/vList5"/>
    <dgm:cxn modelId="{E3052BC6-F641-4647-B598-566B03C849B1}" srcId="{54FC33DC-4966-4F2E-A797-20D5D2F0BAEF}" destId="{D6CA1FE6-73A6-4CC8-976A-7A6864B431F2}" srcOrd="2" destOrd="0" parTransId="{942119DC-BCF6-4385-9D19-3CA28242C4EB}" sibTransId="{918C98D0-B17F-4889-9FD0-F769C31C7D3A}"/>
    <dgm:cxn modelId="{8C1755C8-F5E8-4351-8F8D-A06481B493D6}" srcId="{54FC33DC-4966-4F2E-A797-20D5D2F0BAEF}" destId="{5C2ACE3C-7830-4449-9E2A-9BE19B82A43C}" srcOrd="1" destOrd="0" parTransId="{68152819-E962-4733-898B-E41397F36FC9}" sibTransId="{A236C722-013F-40DA-AE13-0E78A0389403}"/>
    <dgm:cxn modelId="{C346B1DC-3C84-4731-A4CB-83AE352D5FE8}" type="presOf" srcId="{074BA525-064A-4ED7-B214-0A95CCDF49BB}" destId="{779AA21C-1016-4247-A32D-3F930B4744E1}" srcOrd="0" destOrd="0" presId="urn:microsoft.com/office/officeart/2005/8/layout/vList5"/>
    <dgm:cxn modelId="{34D657E0-B87D-4CA3-9BDA-F5338619D422}" srcId="{5C2ACE3C-7830-4449-9E2A-9BE19B82A43C}" destId="{074BA525-064A-4ED7-B214-0A95CCDF49BB}" srcOrd="0" destOrd="0" parTransId="{1E469D74-E44E-4FDA-BF42-65EE6F1977A3}" sibTransId="{38E224E1-229D-4D23-8D54-BBCB4F74E081}"/>
    <dgm:cxn modelId="{E0000EF4-DC89-4C91-84B6-A79EBEEC7723}" srcId="{54FC33DC-4966-4F2E-A797-20D5D2F0BAEF}" destId="{CFB86D74-8B8C-4BF6-8C7A-3ADD9E5B83EE}" srcOrd="0" destOrd="0" parTransId="{DBD05085-B754-4407-B570-5F76E487AF96}" sibTransId="{73C12D70-326E-440D-A863-AF8916E6E5B5}"/>
    <dgm:cxn modelId="{ADC025FB-E308-4E9F-884F-31BA0C8C10D6}" type="presOf" srcId="{D6CA1FE6-73A6-4CC8-976A-7A6864B431F2}" destId="{D993B348-D829-44D1-9E9F-649F6A153F2B}" srcOrd="0" destOrd="0" presId="urn:microsoft.com/office/officeart/2005/8/layout/vList5"/>
    <dgm:cxn modelId="{C219016A-434E-4AEB-B763-0B8CFA2077BE}" type="presParOf" srcId="{F5FE16B8-AF14-421C-AD32-A5FF726BF81A}" destId="{9C2A1428-2515-4A2C-A120-28B65D9A02BA}" srcOrd="0" destOrd="0" presId="urn:microsoft.com/office/officeart/2005/8/layout/vList5"/>
    <dgm:cxn modelId="{AD7B4B33-B71B-4742-B2E4-6535A495C72D}" type="presParOf" srcId="{9C2A1428-2515-4A2C-A120-28B65D9A02BA}" destId="{AFDDC0B4-C8BD-4153-A506-2AE40511F5CC}" srcOrd="0" destOrd="0" presId="urn:microsoft.com/office/officeart/2005/8/layout/vList5"/>
    <dgm:cxn modelId="{FB44B522-6370-4DDF-ADB1-59F1D3A5BA40}" type="presParOf" srcId="{9C2A1428-2515-4A2C-A120-28B65D9A02BA}" destId="{9B679DD9-EB36-4846-9C6B-9B412143B58F}" srcOrd="1" destOrd="0" presId="urn:microsoft.com/office/officeart/2005/8/layout/vList5"/>
    <dgm:cxn modelId="{7781D94E-689A-4D70-83AB-4C844F2D69A1}" type="presParOf" srcId="{F5FE16B8-AF14-421C-AD32-A5FF726BF81A}" destId="{6A9868D9-B037-4E41-B8B7-DA3DCBE22632}" srcOrd="1" destOrd="0" presId="urn:microsoft.com/office/officeart/2005/8/layout/vList5"/>
    <dgm:cxn modelId="{634B7668-301A-4FC6-955D-D366E46AE34E}" type="presParOf" srcId="{F5FE16B8-AF14-421C-AD32-A5FF726BF81A}" destId="{560089F1-FBD1-479E-9544-C2D9C1EFC22B}" srcOrd="2" destOrd="0" presId="urn:microsoft.com/office/officeart/2005/8/layout/vList5"/>
    <dgm:cxn modelId="{50A82B2D-1536-4DF5-89EE-B74AC98BFB47}" type="presParOf" srcId="{560089F1-FBD1-479E-9544-C2D9C1EFC22B}" destId="{8AB1678F-A6C1-4C07-B24C-332DFC29F034}" srcOrd="0" destOrd="0" presId="urn:microsoft.com/office/officeart/2005/8/layout/vList5"/>
    <dgm:cxn modelId="{08B738DB-5985-424B-9653-2396A5A539B9}" type="presParOf" srcId="{560089F1-FBD1-479E-9544-C2D9C1EFC22B}" destId="{779AA21C-1016-4247-A32D-3F930B4744E1}" srcOrd="1" destOrd="0" presId="urn:microsoft.com/office/officeart/2005/8/layout/vList5"/>
    <dgm:cxn modelId="{F66D6696-0563-4B9C-A2EA-D58527F6994A}" type="presParOf" srcId="{F5FE16B8-AF14-421C-AD32-A5FF726BF81A}" destId="{CA14C19C-9965-45F8-BFFA-74A8A5571100}" srcOrd="3" destOrd="0" presId="urn:microsoft.com/office/officeart/2005/8/layout/vList5"/>
    <dgm:cxn modelId="{EC86D32D-55E5-4F65-AE39-3FF56FD39EFD}" type="presParOf" srcId="{F5FE16B8-AF14-421C-AD32-A5FF726BF81A}" destId="{8614232E-C0A9-45EC-8728-2E06BAEEC0AB}" srcOrd="4" destOrd="0" presId="urn:microsoft.com/office/officeart/2005/8/layout/vList5"/>
    <dgm:cxn modelId="{6A07EFCD-E61C-465C-B0AE-0B429D29636A}" type="presParOf" srcId="{8614232E-C0A9-45EC-8728-2E06BAEEC0AB}" destId="{D993B348-D829-44D1-9E9F-649F6A153F2B}" srcOrd="0" destOrd="0" presId="urn:microsoft.com/office/officeart/2005/8/layout/vList5"/>
    <dgm:cxn modelId="{A029EF91-6C7C-4E73-BC3E-835EBBFB635F}" type="presParOf" srcId="{8614232E-C0A9-45EC-8728-2E06BAEEC0AB}" destId="{70EF522C-38DE-4363-BFB2-42D9031FDA3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2DEAC-0617-4E08-BE9D-C6ACBB561FB5}">
      <dsp:nvSpPr>
        <dsp:cNvPr id="0" name=""/>
        <dsp:cNvSpPr/>
      </dsp:nvSpPr>
      <dsp:spPr>
        <a:xfrm rot="5400000">
          <a:off x="-340099" y="1552257"/>
          <a:ext cx="1505811" cy="181876"/>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72F2D2-B890-4149-9B1E-AB044972A098}">
      <dsp:nvSpPr>
        <dsp:cNvPr id="0" name=""/>
        <dsp:cNvSpPr/>
      </dsp:nvSpPr>
      <dsp:spPr>
        <a:xfrm>
          <a:off x="3723" y="587440"/>
          <a:ext cx="2020850" cy="12125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dirty="0"/>
            <a:t>1. Orientación para el denunciante (opcional)</a:t>
          </a:r>
          <a:endParaRPr lang="es-ES" sz="1400" kern="1200" dirty="0"/>
        </a:p>
      </dsp:txBody>
      <dsp:txXfrm>
        <a:off x="39236" y="622953"/>
        <a:ext cx="1949824" cy="1141484"/>
      </dsp:txXfrm>
    </dsp:sp>
    <dsp:sp modelId="{A5D3D4E4-F0F8-40F2-952B-31212318ED42}">
      <dsp:nvSpPr>
        <dsp:cNvPr id="0" name=""/>
        <dsp:cNvSpPr/>
      </dsp:nvSpPr>
      <dsp:spPr>
        <a:xfrm rot="5400000">
          <a:off x="-340099" y="3067895"/>
          <a:ext cx="1505811" cy="181876"/>
        </a:xfrm>
        <a:prstGeom prst="rect">
          <a:avLst/>
        </a:prstGeom>
        <a:solidFill>
          <a:schemeClr val="accent3">
            <a:hueOff val="1607181"/>
            <a:satOff val="-2411"/>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CCBC8A-1508-46DD-B83D-9D2D5AB42CBA}">
      <dsp:nvSpPr>
        <dsp:cNvPr id="0" name=""/>
        <dsp:cNvSpPr/>
      </dsp:nvSpPr>
      <dsp:spPr>
        <a:xfrm>
          <a:off x="3723" y="2103078"/>
          <a:ext cx="2020850" cy="1212510"/>
        </a:xfrm>
        <a:prstGeom prst="roundRect">
          <a:avLst>
            <a:gd name="adj" fmla="val 10000"/>
          </a:avLst>
        </a:prstGeom>
        <a:solidFill>
          <a:schemeClr val="accent3">
            <a:hueOff val="1406283"/>
            <a:satOff val="-211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dirty="0"/>
            <a:t>2. Formalización de la denuncia hacia la autoridad (la víctima o un tercero)</a:t>
          </a:r>
          <a:endParaRPr lang="es-ES" sz="1400" kern="1200" dirty="0"/>
        </a:p>
      </dsp:txBody>
      <dsp:txXfrm>
        <a:off x="39236" y="2138591"/>
        <a:ext cx="1949824" cy="1141484"/>
      </dsp:txXfrm>
    </dsp:sp>
    <dsp:sp modelId="{F3A25057-6F70-4D89-9FC8-E409ABFFF300}">
      <dsp:nvSpPr>
        <dsp:cNvPr id="0" name=""/>
        <dsp:cNvSpPr/>
      </dsp:nvSpPr>
      <dsp:spPr>
        <a:xfrm>
          <a:off x="417719" y="3825714"/>
          <a:ext cx="2677905" cy="181876"/>
        </a:xfrm>
        <a:prstGeom prst="rect">
          <a:avLst/>
        </a:prstGeom>
        <a:solidFill>
          <a:schemeClr val="accent3">
            <a:hueOff val="3214361"/>
            <a:satOff val="-4823"/>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92DFAB-7C7B-408D-97DC-FEB0D7CC9CFC}">
      <dsp:nvSpPr>
        <dsp:cNvPr id="0" name=""/>
        <dsp:cNvSpPr/>
      </dsp:nvSpPr>
      <dsp:spPr>
        <a:xfrm>
          <a:off x="3723" y="3618716"/>
          <a:ext cx="2020850" cy="1212510"/>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dirty="0"/>
            <a:t>3. Denuncia requiere identificación de denunciado(s) y antecedentes</a:t>
          </a:r>
          <a:endParaRPr lang="es-ES" sz="1400" kern="1200" dirty="0"/>
        </a:p>
      </dsp:txBody>
      <dsp:txXfrm>
        <a:off x="39236" y="3654229"/>
        <a:ext cx="1949824" cy="1141484"/>
      </dsp:txXfrm>
    </dsp:sp>
    <dsp:sp modelId="{14E56CC0-5DCF-478F-9FB2-E7F338FF64A2}">
      <dsp:nvSpPr>
        <dsp:cNvPr id="0" name=""/>
        <dsp:cNvSpPr/>
      </dsp:nvSpPr>
      <dsp:spPr>
        <a:xfrm rot="16200000">
          <a:off x="2347632" y="3067895"/>
          <a:ext cx="1505811" cy="181876"/>
        </a:xfrm>
        <a:prstGeom prst="rect">
          <a:avLst/>
        </a:prstGeom>
        <a:solidFill>
          <a:schemeClr val="accent3">
            <a:hueOff val="4821541"/>
            <a:satOff val="-7234"/>
            <a:lumOff val="-11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099102-3DFF-4005-A9AF-D41498251AAF}">
      <dsp:nvSpPr>
        <dsp:cNvPr id="0" name=""/>
        <dsp:cNvSpPr/>
      </dsp:nvSpPr>
      <dsp:spPr>
        <a:xfrm>
          <a:off x="2691454" y="3618716"/>
          <a:ext cx="2020850" cy="1212510"/>
        </a:xfrm>
        <a:prstGeom prst="roundRect">
          <a:avLst>
            <a:gd name="adj" fmla="val 10000"/>
          </a:avLst>
        </a:prstGeom>
        <a:solidFill>
          <a:schemeClr val="accent3">
            <a:hueOff val="4218849"/>
            <a:satOff val="-6330"/>
            <a:lumOff val="-10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dirty="0"/>
            <a:t>4. Autoridad determina en 3 días si tendrá la denuncia por presentada*</a:t>
          </a:r>
          <a:endParaRPr lang="es-ES" sz="1400" kern="1200" dirty="0"/>
        </a:p>
      </dsp:txBody>
      <dsp:txXfrm>
        <a:off x="2726967" y="3654229"/>
        <a:ext cx="1949824" cy="1141484"/>
      </dsp:txXfrm>
    </dsp:sp>
    <dsp:sp modelId="{3CEFF49E-10A6-4B47-BBDC-25E77027D41B}">
      <dsp:nvSpPr>
        <dsp:cNvPr id="0" name=""/>
        <dsp:cNvSpPr/>
      </dsp:nvSpPr>
      <dsp:spPr>
        <a:xfrm rot="16200000">
          <a:off x="2347632" y="1552257"/>
          <a:ext cx="1505811" cy="181876"/>
        </a:xfrm>
        <a:prstGeom prst="rect">
          <a:avLst/>
        </a:prstGeom>
        <a:solidFill>
          <a:schemeClr val="accent3">
            <a:hueOff val="6428722"/>
            <a:satOff val="-9646"/>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8F18D7-FDA5-43F5-83DE-E5E05B4F1C68}">
      <dsp:nvSpPr>
        <dsp:cNvPr id="0" name=""/>
        <dsp:cNvSpPr/>
      </dsp:nvSpPr>
      <dsp:spPr>
        <a:xfrm>
          <a:off x="2691454" y="2103078"/>
          <a:ext cx="2020850" cy="1212510"/>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dirty="0"/>
            <a:t>5. En caso de ser instruido por la autoridad, se inicia proceso Investigación Sumaria o Sumario  </a:t>
          </a:r>
          <a:endParaRPr lang="es-ES" sz="1400" kern="1200" dirty="0"/>
        </a:p>
      </dsp:txBody>
      <dsp:txXfrm>
        <a:off x="2726967" y="2138591"/>
        <a:ext cx="1949824" cy="1141484"/>
      </dsp:txXfrm>
    </dsp:sp>
    <dsp:sp modelId="{D224FF7C-C08B-4902-BD07-1392A6247339}">
      <dsp:nvSpPr>
        <dsp:cNvPr id="0" name=""/>
        <dsp:cNvSpPr/>
      </dsp:nvSpPr>
      <dsp:spPr>
        <a:xfrm>
          <a:off x="3105451" y="794438"/>
          <a:ext cx="2677905" cy="181876"/>
        </a:xfrm>
        <a:prstGeom prst="rect">
          <a:avLst/>
        </a:prstGeom>
        <a:solidFill>
          <a:schemeClr val="accent3">
            <a:hueOff val="8035903"/>
            <a:satOff val="-12057"/>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9A7B96-7F2D-45FF-A172-2324EEB4CFC3}">
      <dsp:nvSpPr>
        <dsp:cNvPr id="0" name=""/>
        <dsp:cNvSpPr/>
      </dsp:nvSpPr>
      <dsp:spPr>
        <a:xfrm>
          <a:off x="2691454" y="587440"/>
          <a:ext cx="2020850" cy="1212510"/>
        </a:xfrm>
        <a:prstGeom prst="roundRect">
          <a:avLst>
            <a:gd name="adj" fmla="val 10000"/>
          </a:avLst>
        </a:prstGeom>
        <a:solidFill>
          <a:schemeClr val="accent3">
            <a:hueOff val="7031415"/>
            <a:satOff val="-10550"/>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dirty="0"/>
            <a:t>6. Remisión de expediente a la autoridad</a:t>
          </a:r>
          <a:endParaRPr lang="es-ES" sz="1400" kern="1200" dirty="0"/>
        </a:p>
      </dsp:txBody>
      <dsp:txXfrm>
        <a:off x="2726967" y="622953"/>
        <a:ext cx="1949824" cy="1141484"/>
      </dsp:txXfrm>
    </dsp:sp>
    <dsp:sp modelId="{4616834B-F2CE-46DB-AA15-BBE8B615D15E}">
      <dsp:nvSpPr>
        <dsp:cNvPr id="0" name=""/>
        <dsp:cNvSpPr/>
      </dsp:nvSpPr>
      <dsp:spPr>
        <a:xfrm rot="5400000">
          <a:off x="5035363" y="1552257"/>
          <a:ext cx="1505811" cy="181876"/>
        </a:xfrm>
        <a:prstGeom prst="rect">
          <a:avLst/>
        </a:prstGeom>
        <a:solidFill>
          <a:schemeClr val="accent3">
            <a:hueOff val="9643083"/>
            <a:satOff val="-14469"/>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FDD24D-9568-4028-A717-60C7CC458296}">
      <dsp:nvSpPr>
        <dsp:cNvPr id="0" name=""/>
        <dsp:cNvSpPr/>
      </dsp:nvSpPr>
      <dsp:spPr>
        <a:xfrm>
          <a:off x="5379185" y="587440"/>
          <a:ext cx="2020850" cy="1212510"/>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dirty="0"/>
            <a:t>7. Resolución de término</a:t>
          </a:r>
          <a:endParaRPr lang="es-ES" sz="1400" kern="1200" dirty="0"/>
        </a:p>
      </dsp:txBody>
      <dsp:txXfrm>
        <a:off x="5414698" y="622953"/>
        <a:ext cx="1949824" cy="1141484"/>
      </dsp:txXfrm>
    </dsp:sp>
    <dsp:sp modelId="{276026D1-5A1C-415E-9758-E54E1600B036}">
      <dsp:nvSpPr>
        <dsp:cNvPr id="0" name=""/>
        <dsp:cNvSpPr/>
      </dsp:nvSpPr>
      <dsp:spPr>
        <a:xfrm rot="5400000">
          <a:off x="5035363" y="3067895"/>
          <a:ext cx="1505811" cy="181876"/>
        </a:xfrm>
        <a:prstGeom prst="rect">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8575FA-B4A2-4F62-BB4C-4C67AA0323C4}">
      <dsp:nvSpPr>
        <dsp:cNvPr id="0" name=""/>
        <dsp:cNvSpPr/>
      </dsp:nvSpPr>
      <dsp:spPr>
        <a:xfrm>
          <a:off x="5379185" y="2103078"/>
          <a:ext cx="2020850" cy="1212510"/>
        </a:xfrm>
        <a:prstGeom prst="roundRect">
          <a:avLst>
            <a:gd name="adj" fmla="val 10000"/>
          </a:avLst>
        </a:prstGeom>
        <a:solidFill>
          <a:schemeClr val="accent3">
            <a:hueOff val="9843981"/>
            <a:satOff val="-14770"/>
            <a:lumOff val="-2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dirty="0"/>
            <a:t>8. Recursos</a:t>
          </a:r>
          <a:endParaRPr lang="es-ES" sz="1400" kern="1200" dirty="0"/>
        </a:p>
      </dsp:txBody>
      <dsp:txXfrm>
        <a:off x="5414698" y="2138591"/>
        <a:ext cx="1949824" cy="1141484"/>
      </dsp:txXfrm>
    </dsp:sp>
    <dsp:sp modelId="{C87269E0-EE4A-4C71-9816-A0521827D7B4}">
      <dsp:nvSpPr>
        <dsp:cNvPr id="0" name=""/>
        <dsp:cNvSpPr/>
      </dsp:nvSpPr>
      <dsp:spPr>
        <a:xfrm>
          <a:off x="5379185" y="3618716"/>
          <a:ext cx="2020850" cy="1212510"/>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dirty="0"/>
            <a:t>9. Contraloría General de la República</a:t>
          </a:r>
          <a:endParaRPr lang="es-ES" sz="1400" kern="1200" dirty="0"/>
        </a:p>
      </dsp:txBody>
      <dsp:txXfrm>
        <a:off x="5414698" y="3654229"/>
        <a:ext cx="1949824" cy="1141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79DD9-EB36-4846-9C6B-9B412143B58F}">
      <dsp:nvSpPr>
        <dsp:cNvPr id="0" name=""/>
        <dsp:cNvSpPr/>
      </dsp:nvSpPr>
      <dsp:spPr>
        <a:xfrm rot="5400000">
          <a:off x="3005512" y="-1676503"/>
          <a:ext cx="1733550" cy="5087879"/>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CL" sz="1500" b="1" kern="1200" dirty="0"/>
            <a:t>No podrán ser objeto de las medidas disciplinarias de suspensión del empleo o de destitución</a:t>
          </a:r>
          <a:r>
            <a:rPr lang="es-CL" sz="1500" kern="1200" dirty="0"/>
            <a:t>, desde la fecha en que la autoridad reciba la denuncia y hasta la fecha en que se resuelva en definitiva no tenerla por presentada o, en su caso, hasta noventa días después de haber terminado la investigación sumaria o sumario, incoados a partir de la citada denuncia</a:t>
          </a:r>
          <a:endParaRPr lang="es-ES" sz="1500" kern="1200" dirty="0"/>
        </a:p>
      </dsp:txBody>
      <dsp:txXfrm rot="-5400000">
        <a:off x="1328348" y="85286"/>
        <a:ext cx="5003254" cy="1564300"/>
      </dsp:txXfrm>
    </dsp:sp>
    <dsp:sp modelId="{AFDDC0B4-C8BD-4153-A506-2AE40511F5CC}">
      <dsp:nvSpPr>
        <dsp:cNvPr id="0" name=""/>
        <dsp:cNvSpPr/>
      </dsp:nvSpPr>
      <dsp:spPr>
        <a:xfrm>
          <a:off x="0" y="248504"/>
          <a:ext cx="1194026" cy="108041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s-CL" sz="5400" kern="1200" dirty="0"/>
            <a:t>a</a:t>
          </a:r>
          <a:endParaRPr lang="es-ES" sz="5400" kern="1200" dirty="0"/>
        </a:p>
      </dsp:txBody>
      <dsp:txXfrm>
        <a:off x="52741" y="301245"/>
        <a:ext cx="1088544" cy="974931"/>
      </dsp:txXfrm>
    </dsp:sp>
    <dsp:sp modelId="{779AA21C-1016-4247-A32D-3F930B4744E1}">
      <dsp:nvSpPr>
        <dsp:cNvPr id="0" name=""/>
        <dsp:cNvSpPr/>
      </dsp:nvSpPr>
      <dsp:spPr>
        <a:xfrm rot="5400000">
          <a:off x="3005512" y="165393"/>
          <a:ext cx="1733550" cy="5087879"/>
        </a:xfrm>
        <a:prstGeom prst="round2Same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CL" sz="1500" b="1" kern="1200" dirty="0"/>
            <a:t>No ser trasladados de localidad o de la función que desempeñaren, sin su autorización por escrito</a:t>
          </a:r>
          <a:r>
            <a:rPr lang="es-CL" sz="1500" kern="1200" dirty="0"/>
            <a:t>, durante el lapso a que se refiere la letra precedente. </a:t>
          </a:r>
          <a:endParaRPr lang="es-ES" sz="1500" kern="1200" dirty="0"/>
        </a:p>
      </dsp:txBody>
      <dsp:txXfrm rot="-5400000">
        <a:off x="1328348" y="1927183"/>
        <a:ext cx="5003254" cy="1564300"/>
      </dsp:txXfrm>
    </dsp:sp>
    <dsp:sp modelId="{8AB1678F-A6C1-4C07-B24C-332DFC29F034}">
      <dsp:nvSpPr>
        <dsp:cNvPr id="0" name=""/>
        <dsp:cNvSpPr/>
      </dsp:nvSpPr>
      <dsp:spPr>
        <a:xfrm>
          <a:off x="0" y="2090401"/>
          <a:ext cx="1194026" cy="1080413"/>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s-CL" sz="5400" kern="1200" dirty="0"/>
            <a:t>b</a:t>
          </a:r>
          <a:endParaRPr lang="es-ES" sz="5400" kern="1200" dirty="0"/>
        </a:p>
      </dsp:txBody>
      <dsp:txXfrm>
        <a:off x="52741" y="2143142"/>
        <a:ext cx="1088544" cy="974931"/>
      </dsp:txXfrm>
    </dsp:sp>
    <dsp:sp modelId="{70EF522C-38DE-4363-BFB2-42D9031FDA3C}">
      <dsp:nvSpPr>
        <dsp:cNvPr id="0" name=""/>
        <dsp:cNvSpPr/>
      </dsp:nvSpPr>
      <dsp:spPr>
        <a:xfrm rot="5400000">
          <a:off x="3005512" y="2007290"/>
          <a:ext cx="1733550" cy="5087879"/>
        </a:xfrm>
        <a:prstGeom prst="round2Same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CL" sz="1500" b="1" kern="1200" dirty="0"/>
            <a:t>No ser objeto de precalificación anual, si el denunciado fuese su superior jerárquico,</a:t>
          </a:r>
          <a:r>
            <a:rPr lang="es-CL" sz="1500" kern="1200" dirty="0"/>
            <a:t> durante el mismo lapso a que se refieren las letras anteriores, salvo que expresamente la solicitare el denunciante. Si no lo hiciere, regirá su última calificación para todos los efectos legales. </a:t>
          </a:r>
          <a:endParaRPr lang="es-ES" sz="1500" kern="1200" dirty="0"/>
        </a:p>
      </dsp:txBody>
      <dsp:txXfrm rot="-5400000">
        <a:off x="1328348" y="3769080"/>
        <a:ext cx="5003254" cy="1564300"/>
      </dsp:txXfrm>
    </dsp:sp>
    <dsp:sp modelId="{D993B348-D829-44D1-9E9F-649F6A153F2B}">
      <dsp:nvSpPr>
        <dsp:cNvPr id="0" name=""/>
        <dsp:cNvSpPr/>
      </dsp:nvSpPr>
      <dsp:spPr>
        <a:xfrm>
          <a:off x="0" y="3932298"/>
          <a:ext cx="1194026" cy="1080413"/>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s-CL" sz="5400" kern="1200" dirty="0"/>
            <a:t>c</a:t>
          </a:r>
          <a:endParaRPr lang="es-ES" sz="5400" kern="1200" dirty="0"/>
        </a:p>
      </dsp:txBody>
      <dsp:txXfrm>
        <a:off x="52741" y="3985039"/>
        <a:ext cx="1088544" cy="97493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251E8-0AB6-4389-9826-0C203E4BE6AF}" type="datetimeFigureOut">
              <a:rPr lang="es-CL" smtClean="0"/>
              <a:t>05-07-2022</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2B4636-33B7-4EC5-AB26-73D9D53CE4C4}" type="slidenum">
              <a:rPr lang="es-CL" smtClean="0"/>
              <a:t>‹Nº›</a:t>
            </a:fld>
            <a:endParaRPr lang="es-CL"/>
          </a:p>
        </p:txBody>
      </p:sp>
    </p:spTree>
    <p:extLst>
      <p:ext uri="{BB962C8B-B14F-4D97-AF65-F5344CB8AC3E}">
        <p14:creationId xmlns:p14="http://schemas.microsoft.com/office/powerpoint/2010/main" val="270246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8A2B4636-33B7-4EC5-AB26-73D9D53CE4C4}" type="slidenum">
              <a:rPr lang="es-CL" smtClean="0"/>
              <a:t>2</a:t>
            </a:fld>
            <a:endParaRPr lang="es-CL"/>
          </a:p>
        </p:txBody>
      </p:sp>
    </p:spTree>
    <p:extLst>
      <p:ext uri="{BB962C8B-B14F-4D97-AF65-F5344CB8AC3E}">
        <p14:creationId xmlns:p14="http://schemas.microsoft.com/office/powerpoint/2010/main" val="173590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8A2B4636-33B7-4EC5-AB26-73D9D53CE4C4}" type="slidenum">
              <a:rPr lang="es-CL" smtClean="0"/>
              <a:t>8</a:t>
            </a:fld>
            <a:endParaRPr lang="es-CL"/>
          </a:p>
        </p:txBody>
      </p:sp>
    </p:spTree>
    <p:extLst>
      <p:ext uri="{BB962C8B-B14F-4D97-AF65-F5344CB8AC3E}">
        <p14:creationId xmlns:p14="http://schemas.microsoft.com/office/powerpoint/2010/main" val="3813787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A9A05AB3-5C34-254E-830F-5F68FEF21A46}" type="datetimeFigureOut">
              <a:rPr lang="es-ES" smtClean="0"/>
              <a:t>05/07/2022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054653B-7B6D-764D-AE38-4337E7B21DFA}" type="slidenum">
              <a:rPr lang="es-ES" smtClean="0"/>
              <a:t>‹Nº›</a:t>
            </a:fld>
            <a:endParaRPr lang="es-ES"/>
          </a:p>
        </p:txBody>
      </p:sp>
    </p:spTree>
    <p:extLst>
      <p:ext uri="{BB962C8B-B14F-4D97-AF65-F5344CB8AC3E}">
        <p14:creationId xmlns:p14="http://schemas.microsoft.com/office/powerpoint/2010/main" val="351579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A9A05AB3-5C34-254E-830F-5F68FEF21A46}" type="datetimeFigureOut">
              <a:rPr lang="es-ES" smtClean="0"/>
              <a:t>05/07/2022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054653B-7B6D-764D-AE38-4337E7B21DFA}" type="slidenum">
              <a:rPr lang="es-ES" smtClean="0"/>
              <a:t>‹Nº›</a:t>
            </a:fld>
            <a:endParaRPr lang="es-ES"/>
          </a:p>
        </p:txBody>
      </p:sp>
    </p:spTree>
    <p:extLst>
      <p:ext uri="{BB962C8B-B14F-4D97-AF65-F5344CB8AC3E}">
        <p14:creationId xmlns:p14="http://schemas.microsoft.com/office/powerpoint/2010/main" val="2508569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A9A05AB3-5C34-254E-830F-5F68FEF21A46}" type="datetimeFigureOut">
              <a:rPr lang="es-ES" smtClean="0"/>
              <a:t>05/07/2022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054653B-7B6D-764D-AE38-4337E7B21DFA}" type="slidenum">
              <a:rPr lang="es-ES" smtClean="0"/>
              <a:t>‹Nº›</a:t>
            </a:fld>
            <a:endParaRPr lang="es-ES"/>
          </a:p>
        </p:txBody>
      </p:sp>
    </p:spTree>
    <p:extLst>
      <p:ext uri="{BB962C8B-B14F-4D97-AF65-F5344CB8AC3E}">
        <p14:creationId xmlns:p14="http://schemas.microsoft.com/office/powerpoint/2010/main" val="2474334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A9A05AB3-5C34-254E-830F-5F68FEF21A46}" type="datetimeFigureOut">
              <a:rPr lang="es-ES" smtClean="0"/>
              <a:t>05/07/2022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054653B-7B6D-764D-AE38-4337E7B21DFA}" type="slidenum">
              <a:rPr lang="es-ES" smtClean="0"/>
              <a:t>‹Nº›</a:t>
            </a:fld>
            <a:endParaRPr lang="es-ES"/>
          </a:p>
        </p:txBody>
      </p:sp>
    </p:spTree>
    <p:extLst>
      <p:ext uri="{BB962C8B-B14F-4D97-AF65-F5344CB8AC3E}">
        <p14:creationId xmlns:p14="http://schemas.microsoft.com/office/powerpoint/2010/main" val="2722811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A9A05AB3-5C34-254E-830F-5F68FEF21A46}" type="datetimeFigureOut">
              <a:rPr lang="es-ES" smtClean="0"/>
              <a:t>05/07/2022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054653B-7B6D-764D-AE38-4337E7B21DFA}" type="slidenum">
              <a:rPr lang="es-ES" smtClean="0"/>
              <a:t>‹Nº›</a:t>
            </a:fld>
            <a:endParaRPr lang="es-ES"/>
          </a:p>
        </p:txBody>
      </p:sp>
    </p:spTree>
    <p:extLst>
      <p:ext uri="{BB962C8B-B14F-4D97-AF65-F5344CB8AC3E}">
        <p14:creationId xmlns:p14="http://schemas.microsoft.com/office/powerpoint/2010/main" val="223140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A9A05AB3-5C34-254E-830F-5F68FEF21A46}" type="datetimeFigureOut">
              <a:rPr lang="es-ES" smtClean="0"/>
              <a:t>05/07/2022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054653B-7B6D-764D-AE38-4337E7B21DFA}" type="slidenum">
              <a:rPr lang="es-ES" smtClean="0"/>
              <a:t>‹Nº›</a:t>
            </a:fld>
            <a:endParaRPr lang="es-ES"/>
          </a:p>
        </p:txBody>
      </p:sp>
    </p:spTree>
    <p:extLst>
      <p:ext uri="{BB962C8B-B14F-4D97-AF65-F5344CB8AC3E}">
        <p14:creationId xmlns:p14="http://schemas.microsoft.com/office/powerpoint/2010/main" val="293106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A9A05AB3-5C34-254E-830F-5F68FEF21A46}" type="datetimeFigureOut">
              <a:rPr lang="es-ES" smtClean="0"/>
              <a:t>05/07/2022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054653B-7B6D-764D-AE38-4337E7B21DFA}" type="slidenum">
              <a:rPr lang="es-ES" smtClean="0"/>
              <a:t>‹Nº›</a:t>
            </a:fld>
            <a:endParaRPr lang="es-ES"/>
          </a:p>
        </p:txBody>
      </p:sp>
    </p:spTree>
    <p:extLst>
      <p:ext uri="{BB962C8B-B14F-4D97-AF65-F5344CB8AC3E}">
        <p14:creationId xmlns:p14="http://schemas.microsoft.com/office/powerpoint/2010/main" val="131396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A9A05AB3-5C34-254E-830F-5F68FEF21A46}" type="datetimeFigureOut">
              <a:rPr lang="es-ES" smtClean="0"/>
              <a:t>05/07/2022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054653B-7B6D-764D-AE38-4337E7B21DFA}" type="slidenum">
              <a:rPr lang="es-ES" smtClean="0"/>
              <a:t>‹Nº›</a:t>
            </a:fld>
            <a:endParaRPr lang="es-ES"/>
          </a:p>
        </p:txBody>
      </p:sp>
    </p:spTree>
    <p:extLst>
      <p:ext uri="{BB962C8B-B14F-4D97-AF65-F5344CB8AC3E}">
        <p14:creationId xmlns:p14="http://schemas.microsoft.com/office/powerpoint/2010/main" val="4202427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9A05AB3-5C34-254E-830F-5F68FEF21A46}" type="datetimeFigureOut">
              <a:rPr lang="es-ES" smtClean="0"/>
              <a:t>05/07/2022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054653B-7B6D-764D-AE38-4337E7B21DFA}" type="slidenum">
              <a:rPr lang="es-ES" smtClean="0"/>
              <a:t>‹Nº›</a:t>
            </a:fld>
            <a:endParaRPr lang="es-ES"/>
          </a:p>
        </p:txBody>
      </p:sp>
    </p:spTree>
    <p:extLst>
      <p:ext uri="{BB962C8B-B14F-4D97-AF65-F5344CB8AC3E}">
        <p14:creationId xmlns:p14="http://schemas.microsoft.com/office/powerpoint/2010/main" val="29260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A9A05AB3-5C34-254E-830F-5F68FEF21A46}" type="datetimeFigureOut">
              <a:rPr lang="es-ES" smtClean="0"/>
              <a:t>05/07/2022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054653B-7B6D-764D-AE38-4337E7B21DFA}" type="slidenum">
              <a:rPr lang="es-ES" smtClean="0"/>
              <a:t>‹Nº›</a:t>
            </a:fld>
            <a:endParaRPr lang="es-ES"/>
          </a:p>
        </p:txBody>
      </p:sp>
    </p:spTree>
    <p:extLst>
      <p:ext uri="{BB962C8B-B14F-4D97-AF65-F5344CB8AC3E}">
        <p14:creationId xmlns:p14="http://schemas.microsoft.com/office/powerpoint/2010/main" val="2127878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A9A05AB3-5C34-254E-830F-5F68FEF21A46}" type="datetimeFigureOut">
              <a:rPr lang="es-ES" smtClean="0"/>
              <a:t>05/07/2022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054653B-7B6D-764D-AE38-4337E7B21DFA}" type="slidenum">
              <a:rPr lang="es-ES" smtClean="0"/>
              <a:t>‹Nº›</a:t>
            </a:fld>
            <a:endParaRPr lang="es-ES"/>
          </a:p>
        </p:txBody>
      </p:sp>
    </p:spTree>
    <p:extLst>
      <p:ext uri="{BB962C8B-B14F-4D97-AF65-F5344CB8AC3E}">
        <p14:creationId xmlns:p14="http://schemas.microsoft.com/office/powerpoint/2010/main" val="103525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05AB3-5C34-254E-830F-5F68FEF21A46}" type="datetimeFigureOut">
              <a:rPr lang="es-ES" smtClean="0"/>
              <a:t>05/07/2022</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4653B-7B6D-764D-AE38-4337E7B21DFA}" type="slidenum">
              <a:rPr lang="es-ES" smtClean="0"/>
              <a:t>‹Nº›</a:t>
            </a:fld>
            <a:endParaRPr lang="es-ES"/>
          </a:p>
        </p:txBody>
      </p:sp>
    </p:spTree>
    <p:extLst>
      <p:ext uri="{BB962C8B-B14F-4D97-AF65-F5344CB8AC3E}">
        <p14:creationId xmlns:p14="http://schemas.microsoft.com/office/powerpoint/2010/main" val="2858042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comments" Target="../comments/commen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isalud.minsal.cl/gestionpersona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ANNER PP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824030"/>
          </a:xfrm>
          <a:prstGeom prst="rect">
            <a:avLst/>
          </a:prstGeom>
        </p:spPr>
      </p:pic>
      <p:sp>
        <p:nvSpPr>
          <p:cNvPr id="5" name="Título 1">
            <a:extLst>
              <a:ext uri="{FF2B5EF4-FFF2-40B4-BE49-F238E27FC236}">
                <a16:creationId xmlns:a16="http://schemas.microsoft.com/office/drawing/2014/main" id="{F12B761D-61C9-4B08-AABB-5251AC802FBE}"/>
              </a:ext>
            </a:extLst>
          </p:cNvPr>
          <p:cNvSpPr txBox="1">
            <a:spLocks/>
          </p:cNvSpPr>
          <p:nvPr/>
        </p:nvSpPr>
        <p:spPr>
          <a:xfrm>
            <a:off x="838200" y="2469256"/>
            <a:ext cx="7772400" cy="1470025"/>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b="1" dirty="0">
                <a:solidFill>
                  <a:schemeClr val="tx2"/>
                </a:solidFill>
                <a:cs typeface="gobCL" charset="0"/>
              </a:rPr>
              <a:t>Procedimiento de Denuncia e Investigación de Maltrato, Acoso Laboral y Sexual (MALS)</a:t>
            </a:r>
            <a:br>
              <a:rPr lang="es-CL" b="1" i="1" dirty="0">
                <a:solidFill>
                  <a:schemeClr val="tx2"/>
                </a:solidFill>
                <a:cs typeface="gobCL" charset="0"/>
              </a:rPr>
            </a:br>
            <a:endParaRPr lang="es-ES" dirty="0"/>
          </a:p>
        </p:txBody>
      </p:sp>
      <p:sp>
        <p:nvSpPr>
          <p:cNvPr id="6" name="Subtítulo 2">
            <a:extLst>
              <a:ext uri="{FF2B5EF4-FFF2-40B4-BE49-F238E27FC236}">
                <a16:creationId xmlns:a16="http://schemas.microsoft.com/office/drawing/2014/main" id="{DF02BA02-AF84-4FD4-B4EC-62C6A67CD10C}"/>
              </a:ext>
            </a:extLst>
          </p:cNvPr>
          <p:cNvSpPr txBox="1">
            <a:spLocks/>
          </p:cNvSpPr>
          <p:nvPr/>
        </p:nvSpPr>
        <p:spPr>
          <a:xfrm>
            <a:off x="1371600" y="4146434"/>
            <a:ext cx="6400800" cy="1752600"/>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CL" b="1" dirty="0">
                <a:solidFill>
                  <a:srgbClr val="7F7F7F"/>
                </a:solidFill>
                <a:latin typeface="Calibri Light" panose="020F0302020204030204" pitchFamily="34" charset="0"/>
                <a:cs typeface="gobCL" charset="0"/>
              </a:rPr>
              <a:t>2022</a:t>
            </a:r>
          </a:p>
          <a:p>
            <a:r>
              <a:rPr lang="es-CL" b="1" dirty="0">
                <a:solidFill>
                  <a:srgbClr val="7F7F7F"/>
                </a:solidFill>
                <a:latin typeface="Calibri Light" panose="020F0302020204030204" pitchFamily="34" charset="0"/>
                <a:cs typeface="gobCL" charset="0"/>
              </a:rPr>
              <a:t>Subsecretaría de Salud Pública </a:t>
            </a:r>
          </a:p>
          <a:p>
            <a:r>
              <a:rPr lang="es-CL" b="1" dirty="0">
                <a:solidFill>
                  <a:srgbClr val="7F7F7F"/>
                </a:solidFill>
                <a:latin typeface="Calibri Light" panose="020F0302020204030204" pitchFamily="34" charset="0"/>
                <a:cs typeface="gobCL" charset="0"/>
              </a:rPr>
              <a:t>División de Finanzas y Administración Interna</a:t>
            </a:r>
          </a:p>
          <a:p>
            <a:r>
              <a:rPr lang="es-CL" b="1" dirty="0">
                <a:solidFill>
                  <a:srgbClr val="7F7F7F"/>
                </a:solidFill>
                <a:latin typeface="Calibri Light" panose="020F0302020204030204" pitchFamily="34" charset="0"/>
                <a:cs typeface="gobCL" charset="0"/>
              </a:rPr>
              <a:t>Departamento de Gestión y Desarrollo de Personas</a:t>
            </a:r>
          </a:p>
          <a:p>
            <a:endParaRPr lang="es-ES" dirty="0"/>
          </a:p>
        </p:txBody>
      </p:sp>
      <p:pic>
        <p:nvPicPr>
          <p:cNvPr id="7" name="Imagen 6">
            <a:extLst>
              <a:ext uri="{FF2B5EF4-FFF2-40B4-BE49-F238E27FC236}">
                <a16:creationId xmlns:a16="http://schemas.microsoft.com/office/drawing/2014/main" id="{5AA07AE5-7526-4096-8472-C4579E6B40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065" y="949849"/>
            <a:ext cx="1401693" cy="1263195"/>
          </a:xfrm>
          <a:prstGeom prst="rect">
            <a:avLst/>
          </a:prstGeom>
        </p:spPr>
      </p:pic>
    </p:spTree>
    <p:extLst>
      <p:ext uri="{BB962C8B-B14F-4D97-AF65-F5344CB8AC3E}">
        <p14:creationId xmlns:p14="http://schemas.microsoft.com/office/powerpoint/2010/main" val="4039968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ANNER PP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50019"/>
            <a:ext cx="9144000" cy="824030"/>
          </a:xfrm>
          <a:prstGeom prst="rect">
            <a:avLst/>
          </a:prstGeom>
        </p:spPr>
      </p:pic>
      <p:sp>
        <p:nvSpPr>
          <p:cNvPr id="2" name="CuadroTexto 1"/>
          <p:cNvSpPr txBox="1"/>
          <p:nvPr/>
        </p:nvSpPr>
        <p:spPr>
          <a:xfrm>
            <a:off x="864394" y="1278934"/>
            <a:ext cx="7415212" cy="1477328"/>
          </a:xfrm>
          <a:prstGeom prst="rect">
            <a:avLst/>
          </a:prstGeom>
          <a:noFill/>
          <a:ln w="19050">
            <a:solidFill>
              <a:srgbClr val="0070C0"/>
            </a:solidFill>
          </a:ln>
        </p:spPr>
        <p:txBody>
          <a:bodyPr wrap="square" rtlCol="0">
            <a:spAutoFit/>
          </a:bodyPr>
          <a:lstStyle/>
          <a:p>
            <a:pPr algn="ctr"/>
            <a:r>
              <a:rPr lang="es-CL" dirty="0">
                <a:latin typeface="gobCL"/>
              </a:rPr>
              <a:t>“Cualquier manifestación de una conducta ofensiva, especialmente, los comportamientos, palabras, actos, gestos, escritos  y omisiones de carácter generalizada, que puedan atentar contra la personalidad, dignidad o integridad física o psíquica de una persona, poniendo en peligro su empleo  o degradando del clima laboral”</a:t>
            </a:r>
          </a:p>
        </p:txBody>
      </p:sp>
      <p:sp>
        <p:nvSpPr>
          <p:cNvPr id="3" name="Rectángulo 2"/>
          <p:cNvSpPr/>
          <p:nvPr/>
        </p:nvSpPr>
        <p:spPr>
          <a:xfrm>
            <a:off x="-50006" y="752382"/>
            <a:ext cx="6165056" cy="523220"/>
          </a:xfrm>
          <a:prstGeom prst="rect">
            <a:avLst/>
          </a:prstGeom>
        </p:spPr>
        <p:txBody>
          <a:bodyPr wrap="square">
            <a:spAutoFit/>
          </a:bodyPr>
          <a:lstStyle/>
          <a:p>
            <a:r>
              <a:rPr lang="es-CL" sz="1050" dirty="0">
                <a:solidFill>
                  <a:schemeClr val="tx2"/>
                </a:solidFill>
                <a:latin typeface="gobCL"/>
              </a:rPr>
              <a:t>	</a:t>
            </a:r>
            <a:r>
              <a:rPr lang="es-CL" sz="1050" dirty="0">
                <a:latin typeface="gobCL"/>
              </a:rPr>
              <a:t>	</a:t>
            </a:r>
            <a:r>
              <a:rPr lang="es-CL" sz="2800" dirty="0">
                <a:latin typeface="gobCL"/>
              </a:rPr>
              <a:t>¿Qué es el Maltrato Laboral?</a:t>
            </a:r>
          </a:p>
        </p:txBody>
      </p:sp>
      <p:sp>
        <p:nvSpPr>
          <p:cNvPr id="5" name="Rectángulo 4"/>
          <p:cNvSpPr/>
          <p:nvPr/>
        </p:nvSpPr>
        <p:spPr>
          <a:xfrm>
            <a:off x="864394" y="2949239"/>
            <a:ext cx="5250656" cy="584775"/>
          </a:xfrm>
          <a:prstGeom prst="rect">
            <a:avLst/>
          </a:prstGeom>
        </p:spPr>
        <p:txBody>
          <a:bodyPr wrap="square">
            <a:spAutoFit/>
          </a:bodyPr>
          <a:lstStyle/>
          <a:p>
            <a:pPr algn="just"/>
            <a:r>
              <a:rPr lang="es-CL" sz="1600" dirty="0">
                <a:solidFill>
                  <a:schemeClr val="tx2"/>
                </a:solidFill>
                <a:latin typeface="gobCL"/>
              </a:rPr>
              <a:t>Las características que presentan las situaciones de maltrato:</a:t>
            </a:r>
          </a:p>
        </p:txBody>
      </p:sp>
      <p:pic>
        <p:nvPicPr>
          <p:cNvPr id="6" name="Imagen 5"/>
          <p:cNvPicPr>
            <a:picLocks noChangeAspect="1"/>
          </p:cNvPicPr>
          <p:nvPr/>
        </p:nvPicPr>
        <p:blipFill>
          <a:blip r:embed="rId3"/>
          <a:stretch>
            <a:fillRect/>
          </a:stretch>
        </p:blipFill>
        <p:spPr>
          <a:xfrm>
            <a:off x="3006657" y="4015035"/>
            <a:ext cx="2985825" cy="1986931"/>
          </a:xfrm>
          <a:prstGeom prst="rect">
            <a:avLst/>
          </a:prstGeom>
        </p:spPr>
      </p:pic>
      <p:sp>
        <p:nvSpPr>
          <p:cNvPr id="7" name="Rectángulo redondeado 6"/>
          <p:cNvSpPr/>
          <p:nvPr/>
        </p:nvSpPr>
        <p:spPr>
          <a:xfrm>
            <a:off x="385762" y="3753365"/>
            <a:ext cx="2314575" cy="828675"/>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CL" dirty="0"/>
              <a:t>La conducta violenta es </a:t>
            </a:r>
            <a:r>
              <a:rPr lang="es-CL" b="1" dirty="0"/>
              <a:t>GENERALIZADA</a:t>
            </a:r>
          </a:p>
        </p:txBody>
      </p:sp>
      <p:sp>
        <p:nvSpPr>
          <p:cNvPr id="8" name="Rectángulo redondeado 7"/>
          <p:cNvSpPr/>
          <p:nvPr/>
        </p:nvSpPr>
        <p:spPr>
          <a:xfrm>
            <a:off x="6192440" y="3729128"/>
            <a:ext cx="2640807" cy="94645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CL" dirty="0"/>
              <a:t>La acción es </a:t>
            </a:r>
            <a:r>
              <a:rPr lang="es-CL" b="1" dirty="0"/>
              <a:t>EVIDENTE</a:t>
            </a:r>
            <a:r>
              <a:rPr lang="es-CL" dirty="0"/>
              <a:t>, sin importar que haya testigos</a:t>
            </a:r>
          </a:p>
        </p:txBody>
      </p:sp>
      <p:sp>
        <p:nvSpPr>
          <p:cNvPr id="9" name="Rectángulo redondeado 8"/>
          <p:cNvSpPr/>
          <p:nvPr/>
        </p:nvSpPr>
        <p:spPr>
          <a:xfrm>
            <a:off x="6355555" y="5493792"/>
            <a:ext cx="2314575" cy="828675"/>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CL" dirty="0"/>
              <a:t>No existe </a:t>
            </a:r>
            <a:r>
              <a:rPr lang="es-CL" b="1" dirty="0"/>
              <a:t>objetivo específico</a:t>
            </a:r>
          </a:p>
        </p:txBody>
      </p:sp>
      <p:sp>
        <p:nvSpPr>
          <p:cNvPr id="10" name="Rectángulo redondeado 9"/>
          <p:cNvSpPr/>
          <p:nvPr/>
        </p:nvSpPr>
        <p:spPr>
          <a:xfrm>
            <a:off x="436960" y="5493792"/>
            <a:ext cx="2314575" cy="828675"/>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CL" dirty="0"/>
              <a:t>La agresión es </a:t>
            </a:r>
            <a:r>
              <a:rPr lang="es-CL" b="1" dirty="0"/>
              <a:t>ESPORÁDICA</a:t>
            </a:r>
          </a:p>
        </p:txBody>
      </p:sp>
    </p:spTree>
    <p:extLst>
      <p:ext uri="{BB962C8B-B14F-4D97-AF65-F5344CB8AC3E}">
        <p14:creationId xmlns:p14="http://schemas.microsoft.com/office/powerpoint/2010/main" val="923557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ANNER PP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824030"/>
          </a:xfrm>
          <a:prstGeom prst="rect">
            <a:avLst/>
          </a:prstGeom>
        </p:spPr>
      </p:pic>
      <p:pic>
        <p:nvPicPr>
          <p:cNvPr id="10" name="Google Shape;156;p6"/>
          <p:cNvPicPr preferRelativeResize="0"/>
          <p:nvPr/>
        </p:nvPicPr>
        <p:blipFill rotWithShape="1">
          <a:blip r:embed="rId3">
            <a:alphaModFix/>
          </a:blip>
          <a:srcRect/>
          <a:stretch/>
        </p:blipFill>
        <p:spPr>
          <a:xfrm>
            <a:off x="467544" y="0"/>
            <a:ext cx="3046320" cy="260648"/>
          </a:xfrm>
          <a:prstGeom prst="rect">
            <a:avLst/>
          </a:prstGeom>
          <a:noFill/>
          <a:ln>
            <a:noFill/>
          </a:ln>
        </p:spPr>
      </p:pic>
      <p:sp>
        <p:nvSpPr>
          <p:cNvPr id="18" name="Google Shape;177;p7"/>
          <p:cNvSpPr txBox="1"/>
          <p:nvPr/>
        </p:nvSpPr>
        <p:spPr>
          <a:xfrm>
            <a:off x="874167" y="1489076"/>
            <a:ext cx="8177212" cy="1808162"/>
          </a:xfrm>
          <a:prstGeom prst="rect">
            <a:avLst/>
          </a:prstGeom>
          <a:noFill/>
          <a:ln>
            <a:noFill/>
          </a:ln>
        </p:spPr>
        <p:txBody>
          <a:bodyPr spcFirstLastPara="1" wrap="square" lIns="91425" tIns="45700" rIns="91425" bIns="45700" anchor="t" anchorCtr="0">
            <a:noAutofit/>
          </a:bodyPr>
          <a:lstStyle/>
          <a:p>
            <a:pPr marL="742950" marR="0" lvl="1" indent="-158750" algn="l" rtl="0">
              <a:spcBef>
                <a:spcPts val="400"/>
              </a:spcBef>
              <a:spcAft>
                <a:spcPts val="0"/>
              </a:spcAft>
              <a:buClr>
                <a:srgbClr val="595959"/>
              </a:buClr>
              <a:buSzPts val="2000"/>
              <a:buFont typeface="Arial"/>
              <a:buNone/>
            </a:pPr>
            <a:endParaRPr sz="2000" b="0" i="0" u="none" strike="noStrike" cap="none" dirty="0">
              <a:solidFill>
                <a:srgbClr val="595959"/>
              </a:solidFill>
              <a:latin typeface="Calibri"/>
              <a:ea typeface="Calibri"/>
              <a:cs typeface="Calibri"/>
              <a:sym typeface="Calibri"/>
            </a:endParaRPr>
          </a:p>
        </p:txBody>
      </p:sp>
      <p:sp>
        <p:nvSpPr>
          <p:cNvPr id="5" name="Google Shape;177;p7">
            <a:extLst>
              <a:ext uri="{FF2B5EF4-FFF2-40B4-BE49-F238E27FC236}">
                <a16:creationId xmlns:a16="http://schemas.microsoft.com/office/drawing/2014/main" id="{F963499B-32AA-14EA-D462-10AA371E78CD}"/>
              </a:ext>
            </a:extLst>
          </p:cNvPr>
          <p:cNvSpPr txBox="1"/>
          <p:nvPr/>
        </p:nvSpPr>
        <p:spPr>
          <a:xfrm>
            <a:off x="2522122" y="1401824"/>
            <a:ext cx="6238055" cy="4842992"/>
          </a:xfrm>
          <a:prstGeom prst="rect">
            <a:avLst/>
          </a:prstGeom>
          <a:noFill/>
          <a:ln>
            <a:noFill/>
          </a:ln>
        </p:spPr>
        <p:txBody>
          <a:bodyPr spcFirstLastPara="1" wrap="square" lIns="91425" tIns="45700" rIns="91425" bIns="45700" anchor="t" anchorCtr="0">
            <a:noAutofit/>
          </a:bodyPr>
          <a:lstStyle/>
          <a:p>
            <a:pPr marR="0" lvl="0" algn="just" rtl="0">
              <a:spcBef>
                <a:spcPts val="0"/>
              </a:spcBef>
              <a:spcAft>
                <a:spcPts val="0"/>
              </a:spcAft>
              <a:buClr>
                <a:srgbClr val="595959"/>
              </a:buClr>
              <a:buSzPts val="2000"/>
            </a:pPr>
            <a:endParaRPr dirty="0">
              <a:solidFill>
                <a:schemeClr val="tx2"/>
              </a:solidFill>
              <a:latin typeface="gobCL"/>
            </a:endParaRPr>
          </a:p>
          <a:p>
            <a:pPr marL="742950" marR="0" lvl="1" indent="-285750" algn="just" rtl="0">
              <a:spcBef>
                <a:spcPts val="400"/>
              </a:spcBef>
              <a:spcAft>
                <a:spcPts val="0"/>
              </a:spcAft>
              <a:buClr>
                <a:srgbClr val="595959"/>
              </a:buClr>
              <a:buSzPts val="2000"/>
              <a:buFont typeface="Arial"/>
              <a:buChar char="•"/>
            </a:pPr>
            <a:r>
              <a:rPr lang="es-CL" dirty="0">
                <a:solidFill>
                  <a:schemeClr val="tx2"/>
                </a:solidFill>
                <a:latin typeface="gobCL"/>
                <a:sym typeface="Calibri"/>
              </a:rPr>
              <a:t>No considerar las opiniones de la personas, minimizando su aporte de mala manera.</a:t>
            </a:r>
          </a:p>
          <a:p>
            <a:pPr marL="742950" marR="0" lvl="1" indent="-285750" algn="just" rtl="0">
              <a:spcBef>
                <a:spcPts val="400"/>
              </a:spcBef>
              <a:spcAft>
                <a:spcPts val="0"/>
              </a:spcAft>
              <a:buClr>
                <a:srgbClr val="595959"/>
              </a:buClr>
              <a:buSzPts val="2000"/>
              <a:buFont typeface="Arial"/>
              <a:buChar char="•"/>
            </a:pPr>
            <a:r>
              <a:rPr lang="es-CL" dirty="0">
                <a:solidFill>
                  <a:schemeClr val="tx2"/>
                </a:solidFill>
                <a:latin typeface="gobCL"/>
                <a:sym typeface="Calibri"/>
              </a:rPr>
              <a:t>Deslizar comentarios denigrantes u ofensivos respecto de las mujeres u otros grupos de manera ocasional.</a:t>
            </a:r>
          </a:p>
          <a:p>
            <a:pPr marL="742950" marR="0" lvl="1" indent="-285750" algn="just" rtl="0">
              <a:spcBef>
                <a:spcPts val="400"/>
              </a:spcBef>
              <a:spcAft>
                <a:spcPts val="0"/>
              </a:spcAft>
              <a:buClr>
                <a:srgbClr val="595959"/>
              </a:buClr>
              <a:buSzPts val="2000"/>
              <a:buFont typeface="Arial"/>
              <a:buChar char="•"/>
            </a:pPr>
            <a:r>
              <a:rPr lang="es-CL" dirty="0">
                <a:solidFill>
                  <a:schemeClr val="tx2"/>
                </a:solidFill>
                <a:latin typeface="gobCL"/>
                <a:sym typeface="Calibri"/>
              </a:rPr>
              <a:t>Reaccionar de manera desproporcionada y magnificar situaciones problemáticas.</a:t>
            </a:r>
          </a:p>
          <a:p>
            <a:pPr marL="742950" marR="0" lvl="1" indent="-285750" algn="just" rtl="0">
              <a:spcBef>
                <a:spcPts val="400"/>
              </a:spcBef>
              <a:spcAft>
                <a:spcPts val="0"/>
              </a:spcAft>
              <a:buClr>
                <a:srgbClr val="595959"/>
              </a:buClr>
              <a:buSzPts val="2000"/>
              <a:buFont typeface="Arial"/>
              <a:buChar char="•"/>
            </a:pPr>
            <a:r>
              <a:rPr lang="es-CL" dirty="0">
                <a:solidFill>
                  <a:schemeClr val="tx2"/>
                </a:solidFill>
                <a:latin typeface="gobCL"/>
                <a:sym typeface="Calibri"/>
              </a:rPr>
              <a:t>Minimizar el aporte de mujeres o desvalorizar lo femenino.</a:t>
            </a:r>
          </a:p>
          <a:p>
            <a:pPr marL="742950" marR="0" lvl="1" indent="-285750" algn="just" rtl="0">
              <a:spcBef>
                <a:spcPts val="400"/>
              </a:spcBef>
              <a:spcAft>
                <a:spcPts val="0"/>
              </a:spcAft>
              <a:buClr>
                <a:srgbClr val="595959"/>
              </a:buClr>
              <a:buSzPts val="2000"/>
              <a:buFont typeface="Arial"/>
              <a:buChar char="•"/>
            </a:pPr>
            <a:r>
              <a:rPr lang="es-CL" dirty="0">
                <a:solidFill>
                  <a:schemeClr val="tx2"/>
                </a:solidFill>
                <a:latin typeface="gobCL"/>
                <a:sym typeface="Calibri"/>
              </a:rPr>
              <a:t>Poner trabas o bloquear el uso de  permisos relacionados con la maternidad o paternidad.</a:t>
            </a:r>
          </a:p>
          <a:p>
            <a:pPr marL="742950" marR="0" lvl="1" indent="-285750" algn="just" rtl="0">
              <a:spcBef>
                <a:spcPts val="400"/>
              </a:spcBef>
              <a:spcAft>
                <a:spcPts val="0"/>
              </a:spcAft>
              <a:buClr>
                <a:srgbClr val="595959"/>
              </a:buClr>
              <a:buSzPts val="2000"/>
              <a:buFont typeface="Arial"/>
              <a:buChar char="•"/>
            </a:pPr>
            <a:r>
              <a:rPr lang="es-CL" dirty="0">
                <a:solidFill>
                  <a:schemeClr val="tx2"/>
                </a:solidFill>
                <a:latin typeface="gobCL"/>
                <a:sym typeface="Calibri"/>
              </a:rPr>
              <a:t>Cualquier acto que conlleve discriminación por raza, género, orientación sexual, situación socioeconómico, lugar de origen, entre otros. </a:t>
            </a:r>
          </a:p>
          <a:p>
            <a:pPr marL="742950" marR="0" lvl="1" indent="-285750" algn="just" rtl="0">
              <a:spcBef>
                <a:spcPts val="400"/>
              </a:spcBef>
              <a:spcAft>
                <a:spcPts val="0"/>
              </a:spcAft>
              <a:buClr>
                <a:srgbClr val="595959"/>
              </a:buClr>
              <a:buSzPts val="2000"/>
              <a:buFont typeface="Arial"/>
              <a:buChar char="•"/>
            </a:pPr>
            <a:endParaRPr lang="es-CL" dirty="0">
              <a:solidFill>
                <a:schemeClr val="tx2"/>
              </a:solidFill>
              <a:latin typeface="gobCL"/>
              <a:sym typeface="Calibri"/>
            </a:endParaRPr>
          </a:p>
          <a:p>
            <a:pPr marL="742950" marR="0" lvl="1" indent="-285750" algn="just" rtl="0">
              <a:spcBef>
                <a:spcPts val="400"/>
              </a:spcBef>
              <a:spcAft>
                <a:spcPts val="0"/>
              </a:spcAft>
              <a:buClr>
                <a:srgbClr val="595959"/>
              </a:buClr>
              <a:buSzPts val="2000"/>
              <a:buFont typeface="Arial"/>
              <a:buChar char="•"/>
            </a:pPr>
            <a:endParaRPr dirty="0">
              <a:solidFill>
                <a:schemeClr val="tx2"/>
              </a:solidFill>
              <a:latin typeface="gobCL"/>
            </a:endParaRPr>
          </a:p>
          <a:p>
            <a:pPr marL="742950" marR="0" lvl="1" indent="-158750" algn="l" rtl="0">
              <a:spcBef>
                <a:spcPts val="400"/>
              </a:spcBef>
              <a:spcAft>
                <a:spcPts val="0"/>
              </a:spcAft>
              <a:buClr>
                <a:srgbClr val="595959"/>
              </a:buClr>
              <a:buSzPts val="2000"/>
              <a:buFont typeface="Arial"/>
              <a:buNone/>
            </a:pPr>
            <a:endParaRPr sz="2000" b="0" i="0" u="none" strike="noStrike" cap="none" dirty="0">
              <a:solidFill>
                <a:srgbClr val="595959"/>
              </a:solidFill>
              <a:latin typeface="Calibri"/>
              <a:ea typeface="Calibri"/>
              <a:cs typeface="Calibri"/>
              <a:sym typeface="Calibri"/>
            </a:endParaRPr>
          </a:p>
        </p:txBody>
      </p:sp>
      <p:pic>
        <p:nvPicPr>
          <p:cNvPr id="2" name="Imagen 1">
            <a:extLst>
              <a:ext uri="{FF2B5EF4-FFF2-40B4-BE49-F238E27FC236}">
                <a16:creationId xmlns:a16="http://schemas.microsoft.com/office/drawing/2014/main" id="{433F390E-BD22-B519-3096-A7EED116A9C2}"/>
              </a:ext>
            </a:extLst>
          </p:cNvPr>
          <p:cNvPicPr>
            <a:picLocks noChangeAspect="1"/>
          </p:cNvPicPr>
          <p:nvPr/>
        </p:nvPicPr>
        <p:blipFill>
          <a:blip r:embed="rId4"/>
          <a:stretch>
            <a:fillRect/>
          </a:stretch>
        </p:blipFill>
        <p:spPr>
          <a:xfrm>
            <a:off x="203899" y="2408212"/>
            <a:ext cx="2912818" cy="2912818"/>
          </a:xfrm>
          <a:prstGeom prst="rect">
            <a:avLst/>
          </a:prstGeom>
        </p:spPr>
      </p:pic>
      <p:sp>
        <p:nvSpPr>
          <p:cNvPr id="3" name="Rectángulo 2"/>
          <p:cNvSpPr/>
          <p:nvPr/>
        </p:nvSpPr>
        <p:spPr>
          <a:xfrm>
            <a:off x="203899" y="926352"/>
            <a:ext cx="8239710" cy="369332"/>
          </a:xfrm>
          <a:prstGeom prst="rect">
            <a:avLst/>
          </a:prstGeom>
        </p:spPr>
        <p:txBody>
          <a:bodyPr wrap="square">
            <a:spAutoFit/>
          </a:bodyPr>
          <a:lstStyle/>
          <a:p>
            <a:pPr lvl="0" algn="just">
              <a:buClr>
                <a:srgbClr val="595959"/>
              </a:buClr>
              <a:buSzPts val="2000"/>
            </a:pPr>
            <a:r>
              <a:rPr lang="es-CL" dirty="0">
                <a:solidFill>
                  <a:schemeClr val="tx2"/>
                </a:solidFill>
                <a:latin typeface="gobCL"/>
                <a:sym typeface="Calibri"/>
              </a:rPr>
              <a:t>Algunos ejemplos de conductas de maltrato laboral pueden ser los siguientes:</a:t>
            </a:r>
          </a:p>
        </p:txBody>
      </p:sp>
    </p:spTree>
    <p:extLst>
      <p:ext uri="{BB962C8B-B14F-4D97-AF65-F5344CB8AC3E}">
        <p14:creationId xmlns:p14="http://schemas.microsoft.com/office/powerpoint/2010/main" val="3033256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ANNER PP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824030"/>
          </a:xfrm>
          <a:prstGeom prst="rect">
            <a:avLst/>
          </a:prstGeom>
        </p:spPr>
      </p:pic>
      <p:pic>
        <p:nvPicPr>
          <p:cNvPr id="10" name="Google Shape;156;p6"/>
          <p:cNvPicPr preferRelativeResize="0"/>
          <p:nvPr/>
        </p:nvPicPr>
        <p:blipFill rotWithShape="1">
          <a:blip r:embed="rId3">
            <a:alphaModFix/>
          </a:blip>
          <a:srcRect/>
          <a:stretch/>
        </p:blipFill>
        <p:spPr>
          <a:xfrm>
            <a:off x="467544" y="0"/>
            <a:ext cx="3046320" cy="260648"/>
          </a:xfrm>
          <a:prstGeom prst="rect">
            <a:avLst/>
          </a:prstGeom>
          <a:noFill/>
          <a:ln>
            <a:noFill/>
          </a:ln>
        </p:spPr>
      </p:pic>
      <p:sp>
        <p:nvSpPr>
          <p:cNvPr id="12" name="Google Shape;161;p6"/>
          <p:cNvSpPr txBox="1"/>
          <p:nvPr/>
        </p:nvSpPr>
        <p:spPr>
          <a:xfrm>
            <a:off x="566752" y="1072274"/>
            <a:ext cx="616548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2800" dirty="0">
                <a:solidFill>
                  <a:schemeClr val="dk1"/>
                </a:solidFill>
                <a:latin typeface="Calibri"/>
                <a:ea typeface="Calibri"/>
                <a:cs typeface="Calibri"/>
                <a:sym typeface="Calibri"/>
              </a:rPr>
              <a:t>¿Qué es Acoso Laboral</a:t>
            </a:r>
            <a:r>
              <a:rPr lang="es-CL" sz="1800" dirty="0">
                <a:solidFill>
                  <a:schemeClr val="dk1"/>
                </a:solidFill>
                <a:latin typeface="Calibri"/>
                <a:ea typeface="Calibri"/>
                <a:cs typeface="Calibri"/>
                <a:sym typeface="Calibri"/>
              </a:rPr>
              <a:t>? (Ley N°20.607)</a:t>
            </a:r>
            <a:endParaRPr sz="1800" dirty="0">
              <a:solidFill>
                <a:schemeClr val="dk1"/>
              </a:solidFill>
              <a:latin typeface="Calibri"/>
              <a:ea typeface="Calibri"/>
              <a:cs typeface="Calibri"/>
              <a:sym typeface="Calibri"/>
            </a:endParaRPr>
          </a:p>
        </p:txBody>
      </p:sp>
      <p:sp>
        <p:nvSpPr>
          <p:cNvPr id="13" name="Google Shape;163;p6"/>
          <p:cNvSpPr/>
          <p:nvPr/>
        </p:nvSpPr>
        <p:spPr>
          <a:xfrm>
            <a:off x="709519" y="3832904"/>
            <a:ext cx="2422787" cy="1137929"/>
          </a:xfrm>
          <a:prstGeom prst="roundRect">
            <a:avLst>
              <a:gd name="adj" fmla="val 166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es-CL" dirty="0">
                <a:latin typeface="Calibri"/>
                <a:cs typeface="Calibri"/>
                <a:sym typeface="Calibri"/>
              </a:rPr>
              <a:t>La acción es </a:t>
            </a:r>
            <a:r>
              <a:rPr lang="es-CL" b="1" dirty="0">
                <a:latin typeface="Calibri"/>
                <a:cs typeface="Calibri"/>
                <a:sym typeface="Calibri"/>
              </a:rPr>
              <a:t>silenciosa</a:t>
            </a:r>
            <a:r>
              <a:rPr lang="es-CL" dirty="0">
                <a:latin typeface="Calibri"/>
                <a:cs typeface="Calibri"/>
                <a:sym typeface="Calibri"/>
              </a:rPr>
              <a:t>, de forma que otras persona no tengan conocimiento</a:t>
            </a:r>
            <a:endParaRPr dirty="0"/>
          </a:p>
        </p:txBody>
      </p:sp>
      <p:sp>
        <p:nvSpPr>
          <p:cNvPr id="14" name="Google Shape;164;p6"/>
          <p:cNvSpPr/>
          <p:nvPr/>
        </p:nvSpPr>
        <p:spPr>
          <a:xfrm>
            <a:off x="807015" y="5438063"/>
            <a:ext cx="1759207" cy="1223962"/>
          </a:xfrm>
          <a:prstGeom prst="roundRect">
            <a:avLst>
              <a:gd name="adj" fmla="val 166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es-CL" sz="1800" dirty="0">
                <a:solidFill>
                  <a:schemeClr val="lt1"/>
                </a:solidFill>
                <a:latin typeface="Calibri"/>
                <a:ea typeface="Calibri"/>
                <a:cs typeface="Calibri"/>
                <a:sym typeface="Calibri"/>
              </a:rPr>
              <a:t>Conductas </a:t>
            </a:r>
            <a:r>
              <a:rPr lang="es-CL" sz="1800" b="1" dirty="0">
                <a:solidFill>
                  <a:schemeClr val="lt1"/>
                </a:solidFill>
                <a:latin typeface="Calibri"/>
                <a:ea typeface="Calibri"/>
                <a:cs typeface="Calibri"/>
                <a:sym typeface="Calibri"/>
              </a:rPr>
              <a:t>reiteradas</a:t>
            </a:r>
            <a:endParaRPr b="1" dirty="0"/>
          </a:p>
        </p:txBody>
      </p:sp>
      <p:sp>
        <p:nvSpPr>
          <p:cNvPr id="15" name="Google Shape;165;p6"/>
          <p:cNvSpPr/>
          <p:nvPr/>
        </p:nvSpPr>
        <p:spPr>
          <a:xfrm>
            <a:off x="5821748" y="3786752"/>
            <a:ext cx="2612733" cy="1052513"/>
          </a:xfrm>
          <a:prstGeom prst="roundRect">
            <a:avLst>
              <a:gd name="adj" fmla="val 166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es-CL" sz="1800" dirty="0">
                <a:solidFill>
                  <a:schemeClr val="lt1"/>
                </a:solidFill>
                <a:latin typeface="Calibri"/>
                <a:ea typeface="Calibri"/>
                <a:cs typeface="Calibri"/>
                <a:sym typeface="Calibri"/>
              </a:rPr>
              <a:t>Puede ser contra </a:t>
            </a:r>
            <a:r>
              <a:rPr lang="es-CL" sz="1800" b="1" dirty="0">
                <a:solidFill>
                  <a:schemeClr val="lt1"/>
                </a:solidFill>
                <a:latin typeface="Calibri"/>
                <a:ea typeface="Calibri"/>
                <a:cs typeface="Calibri"/>
                <a:sym typeface="Calibri"/>
              </a:rPr>
              <a:t>una o más personas</a:t>
            </a:r>
            <a:r>
              <a:rPr lang="es-CL" sz="1800" dirty="0">
                <a:solidFill>
                  <a:schemeClr val="lt1"/>
                </a:solidFill>
                <a:latin typeface="Calibri"/>
                <a:ea typeface="Calibri"/>
                <a:cs typeface="Calibri"/>
                <a:sym typeface="Calibri"/>
              </a:rPr>
              <a:t> y realizado por una o más.</a:t>
            </a:r>
            <a:endParaRPr dirty="0"/>
          </a:p>
        </p:txBody>
      </p:sp>
      <p:sp>
        <p:nvSpPr>
          <p:cNvPr id="16" name="Google Shape;166;p6"/>
          <p:cNvSpPr/>
          <p:nvPr/>
        </p:nvSpPr>
        <p:spPr>
          <a:xfrm>
            <a:off x="5821748" y="5468748"/>
            <a:ext cx="2820501" cy="1080136"/>
          </a:xfrm>
          <a:prstGeom prst="roundRect">
            <a:avLst>
              <a:gd name="adj" fmla="val 166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es-CL" sz="1800" dirty="0">
                <a:solidFill>
                  <a:schemeClr val="lt1"/>
                </a:solidFill>
                <a:latin typeface="Calibri"/>
                <a:ea typeface="Calibri"/>
                <a:cs typeface="Calibri"/>
                <a:sym typeface="Calibri"/>
              </a:rPr>
              <a:t>Las conductas se orientan a </a:t>
            </a:r>
            <a:r>
              <a:rPr lang="es-CL" sz="1800" b="1" dirty="0">
                <a:solidFill>
                  <a:schemeClr val="lt1"/>
                </a:solidFill>
                <a:latin typeface="Calibri"/>
                <a:ea typeface="Calibri"/>
                <a:cs typeface="Calibri"/>
                <a:sym typeface="Calibri"/>
              </a:rPr>
              <a:t>perjudicar la situación laboral </a:t>
            </a:r>
            <a:r>
              <a:rPr lang="es-CL" sz="1800" dirty="0">
                <a:solidFill>
                  <a:schemeClr val="lt1"/>
                </a:solidFill>
                <a:latin typeface="Calibri"/>
                <a:ea typeface="Calibri"/>
                <a:cs typeface="Calibri"/>
                <a:sym typeface="Calibri"/>
              </a:rPr>
              <a:t>o sus oportunidades</a:t>
            </a:r>
            <a:endParaRPr dirty="0"/>
          </a:p>
        </p:txBody>
      </p:sp>
      <p:sp>
        <p:nvSpPr>
          <p:cNvPr id="17" name="Google Shape;162;p6"/>
          <p:cNvSpPr/>
          <p:nvPr/>
        </p:nvSpPr>
        <p:spPr>
          <a:xfrm>
            <a:off x="721672" y="1595493"/>
            <a:ext cx="7679378" cy="1990669"/>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L" sz="1800" dirty="0">
                <a:solidFill>
                  <a:schemeClr val="dk1"/>
                </a:solidFill>
                <a:latin typeface="gobCL"/>
                <a:ea typeface="Calibri"/>
                <a:cs typeface="Calibri"/>
                <a:sym typeface="Calibri"/>
              </a:rPr>
              <a:t>“Acto contrario a la dignidad de la persona, configurado por toda conducta que constituya agresión y hostigamiento reiterados, ejercida por el empleador o por uno o más trabajadores, en contra de otro y otros trabajadores, por cualquier medio, que tenga como resultado para el o los afectados, su menoscabo, maltrato, o humillación, o bien que amenace o perjudique su situación laboral o sus oportunidades en el empleo.”</a:t>
            </a:r>
            <a:endParaRPr sz="1800" dirty="0">
              <a:solidFill>
                <a:schemeClr val="dk1"/>
              </a:solidFill>
              <a:latin typeface="gobCL"/>
              <a:ea typeface="Calibri"/>
              <a:cs typeface="Calibri"/>
              <a:sym typeface="Calibri"/>
            </a:endParaRPr>
          </a:p>
        </p:txBody>
      </p:sp>
      <p:pic>
        <p:nvPicPr>
          <p:cNvPr id="2" name="Imagen 1"/>
          <p:cNvPicPr>
            <a:picLocks noChangeAspect="1"/>
          </p:cNvPicPr>
          <p:nvPr/>
        </p:nvPicPr>
        <p:blipFill>
          <a:blip r:embed="rId4"/>
          <a:stretch>
            <a:fillRect/>
          </a:stretch>
        </p:blipFill>
        <p:spPr>
          <a:xfrm>
            <a:off x="3205719" y="4151471"/>
            <a:ext cx="2543328" cy="2543328"/>
          </a:xfrm>
          <a:prstGeom prst="rect">
            <a:avLst/>
          </a:prstGeom>
        </p:spPr>
      </p:pic>
    </p:spTree>
    <p:extLst>
      <p:ext uri="{BB962C8B-B14F-4D97-AF65-F5344CB8AC3E}">
        <p14:creationId xmlns:p14="http://schemas.microsoft.com/office/powerpoint/2010/main" val="77322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ANNER PP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824030"/>
          </a:xfrm>
          <a:prstGeom prst="rect">
            <a:avLst/>
          </a:prstGeom>
        </p:spPr>
      </p:pic>
      <p:pic>
        <p:nvPicPr>
          <p:cNvPr id="10" name="Google Shape;156;p6"/>
          <p:cNvPicPr preferRelativeResize="0"/>
          <p:nvPr/>
        </p:nvPicPr>
        <p:blipFill rotWithShape="1">
          <a:blip r:embed="rId3">
            <a:alphaModFix/>
          </a:blip>
          <a:srcRect/>
          <a:stretch/>
        </p:blipFill>
        <p:spPr>
          <a:xfrm>
            <a:off x="467544" y="0"/>
            <a:ext cx="3046320" cy="260648"/>
          </a:xfrm>
          <a:prstGeom prst="rect">
            <a:avLst/>
          </a:prstGeom>
          <a:noFill/>
          <a:ln>
            <a:noFill/>
          </a:ln>
        </p:spPr>
      </p:pic>
      <p:sp>
        <p:nvSpPr>
          <p:cNvPr id="18" name="Google Shape;177;p7"/>
          <p:cNvSpPr txBox="1"/>
          <p:nvPr/>
        </p:nvSpPr>
        <p:spPr>
          <a:xfrm>
            <a:off x="125035" y="1342851"/>
            <a:ext cx="5775212" cy="3906013"/>
          </a:xfrm>
          <a:prstGeom prst="rect">
            <a:avLst/>
          </a:prstGeom>
          <a:noFill/>
          <a:ln>
            <a:noFill/>
          </a:ln>
        </p:spPr>
        <p:txBody>
          <a:bodyPr spcFirstLastPara="1" wrap="square" lIns="91425" tIns="45700" rIns="91425" bIns="45700" anchor="t" anchorCtr="0">
            <a:noAutofit/>
          </a:bodyPr>
          <a:lstStyle/>
          <a:p>
            <a:pPr marR="0" lvl="0" algn="just" rtl="0">
              <a:spcBef>
                <a:spcPts val="0"/>
              </a:spcBef>
              <a:spcAft>
                <a:spcPts val="0"/>
              </a:spcAft>
              <a:buClr>
                <a:srgbClr val="595959"/>
              </a:buClr>
              <a:buSzPts val="2000"/>
            </a:pPr>
            <a:endParaRPr dirty="0">
              <a:solidFill>
                <a:schemeClr val="tx2"/>
              </a:solidFill>
              <a:latin typeface="gobCL"/>
            </a:endParaRPr>
          </a:p>
          <a:p>
            <a:pPr marL="742950" marR="0" lvl="1" indent="-285750" algn="just" rtl="0">
              <a:spcBef>
                <a:spcPts val="400"/>
              </a:spcBef>
              <a:spcAft>
                <a:spcPts val="0"/>
              </a:spcAft>
              <a:buClr>
                <a:srgbClr val="595959"/>
              </a:buClr>
              <a:buSzPts val="2000"/>
              <a:buFont typeface="Arial"/>
              <a:buChar char="•"/>
            </a:pPr>
            <a:r>
              <a:rPr lang="es-CL" dirty="0">
                <a:solidFill>
                  <a:schemeClr val="tx2"/>
                </a:solidFill>
                <a:latin typeface="gobCL"/>
                <a:sym typeface="Calibri"/>
              </a:rPr>
              <a:t>Gritar, avasallar o insultar a la víctima cuando está sola o en presencia de otras personas</a:t>
            </a:r>
          </a:p>
          <a:p>
            <a:pPr marL="742950" marR="0" lvl="1" indent="-285750" algn="just" rtl="0">
              <a:spcBef>
                <a:spcPts val="400"/>
              </a:spcBef>
              <a:spcAft>
                <a:spcPts val="0"/>
              </a:spcAft>
              <a:buClr>
                <a:srgbClr val="595959"/>
              </a:buClr>
              <a:buSzPts val="2000"/>
              <a:buFont typeface="Arial"/>
              <a:buChar char="•"/>
            </a:pPr>
            <a:endParaRPr dirty="0">
              <a:solidFill>
                <a:schemeClr val="tx2"/>
              </a:solidFill>
              <a:latin typeface="gobCL"/>
            </a:endParaRPr>
          </a:p>
          <a:p>
            <a:pPr marL="742950" marR="0" lvl="1" indent="-285750" algn="just" rtl="0">
              <a:spcBef>
                <a:spcPts val="400"/>
              </a:spcBef>
              <a:spcAft>
                <a:spcPts val="0"/>
              </a:spcAft>
              <a:buClr>
                <a:srgbClr val="595959"/>
              </a:buClr>
              <a:buSzPts val="2000"/>
              <a:buFont typeface="Arial"/>
              <a:buChar char="•"/>
            </a:pPr>
            <a:r>
              <a:rPr lang="es-CL" dirty="0">
                <a:solidFill>
                  <a:schemeClr val="tx2"/>
                </a:solidFill>
                <a:latin typeface="gobCL"/>
                <a:sym typeface="Calibri"/>
              </a:rPr>
              <a:t>Asignar objetivos o proyectos con plazos inalcanzables o imposibles de cumplir</a:t>
            </a:r>
          </a:p>
          <a:p>
            <a:pPr marL="742950" marR="0" lvl="1" indent="-285750" algn="just" rtl="0">
              <a:spcBef>
                <a:spcPts val="400"/>
              </a:spcBef>
              <a:spcAft>
                <a:spcPts val="0"/>
              </a:spcAft>
              <a:buClr>
                <a:srgbClr val="595959"/>
              </a:buClr>
              <a:buSzPts val="2000"/>
              <a:buFont typeface="Arial"/>
              <a:buChar char="•"/>
            </a:pPr>
            <a:endParaRPr dirty="0">
              <a:solidFill>
                <a:schemeClr val="tx2"/>
              </a:solidFill>
              <a:latin typeface="gobCL"/>
            </a:endParaRPr>
          </a:p>
          <a:p>
            <a:pPr marL="742950" marR="0" lvl="1" indent="-285750" algn="just" rtl="0">
              <a:spcBef>
                <a:spcPts val="400"/>
              </a:spcBef>
              <a:spcAft>
                <a:spcPts val="0"/>
              </a:spcAft>
              <a:buClr>
                <a:srgbClr val="595959"/>
              </a:buClr>
              <a:buSzPts val="2000"/>
              <a:buFont typeface="Arial"/>
              <a:buChar char="•"/>
            </a:pPr>
            <a:r>
              <a:rPr lang="es-CL" dirty="0">
                <a:solidFill>
                  <a:schemeClr val="tx2"/>
                </a:solidFill>
                <a:latin typeface="gobCL"/>
                <a:sym typeface="Calibri"/>
              </a:rPr>
              <a:t>Sobrecargar selectivamente a la víctima</a:t>
            </a:r>
          </a:p>
          <a:p>
            <a:pPr marL="742950" marR="0" lvl="1" indent="-285750" algn="just" rtl="0">
              <a:spcBef>
                <a:spcPts val="400"/>
              </a:spcBef>
              <a:spcAft>
                <a:spcPts val="0"/>
              </a:spcAft>
              <a:buClr>
                <a:srgbClr val="595959"/>
              </a:buClr>
              <a:buSzPts val="2000"/>
              <a:buFont typeface="Arial"/>
              <a:buChar char="•"/>
            </a:pPr>
            <a:endParaRPr dirty="0">
              <a:solidFill>
                <a:schemeClr val="tx2"/>
              </a:solidFill>
              <a:latin typeface="gobCL"/>
            </a:endParaRPr>
          </a:p>
          <a:p>
            <a:pPr marL="742950" marR="0" lvl="1" indent="-285750" algn="just" rtl="0">
              <a:spcBef>
                <a:spcPts val="400"/>
              </a:spcBef>
              <a:spcAft>
                <a:spcPts val="0"/>
              </a:spcAft>
              <a:buClr>
                <a:srgbClr val="595959"/>
              </a:buClr>
              <a:buSzPts val="2000"/>
              <a:buFont typeface="Arial"/>
              <a:buChar char="•"/>
            </a:pPr>
            <a:r>
              <a:rPr lang="es-CL" dirty="0">
                <a:solidFill>
                  <a:schemeClr val="tx2"/>
                </a:solidFill>
                <a:latin typeface="gobCL"/>
                <a:sym typeface="Calibri"/>
              </a:rPr>
              <a:t>Modificar las atribuciones de responsabilidad de su puesto de trabajo sin informar a la persona.</a:t>
            </a:r>
          </a:p>
          <a:p>
            <a:pPr marL="742950" marR="0" lvl="1" indent="-285750" algn="just" rtl="0">
              <a:spcBef>
                <a:spcPts val="400"/>
              </a:spcBef>
              <a:spcAft>
                <a:spcPts val="0"/>
              </a:spcAft>
              <a:buClr>
                <a:srgbClr val="595959"/>
              </a:buClr>
              <a:buSzPts val="2000"/>
              <a:buFont typeface="Arial"/>
              <a:buChar char="•"/>
            </a:pPr>
            <a:endParaRPr dirty="0">
              <a:solidFill>
                <a:schemeClr val="tx2"/>
              </a:solidFill>
              <a:latin typeface="gobCL"/>
            </a:endParaRPr>
          </a:p>
          <a:p>
            <a:pPr marL="742950" marR="0" lvl="1" indent="-285750" algn="just" rtl="0">
              <a:spcBef>
                <a:spcPts val="400"/>
              </a:spcBef>
              <a:spcAft>
                <a:spcPts val="0"/>
              </a:spcAft>
              <a:buClr>
                <a:srgbClr val="595959"/>
              </a:buClr>
              <a:buSzPts val="2000"/>
              <a:buFont typeface="Arial"/>
              <a:buChar char="•"/>
            </a:pPr>
            <a:r>
              <a:rPr lang="es-CL" dirty="0">
                <a:solidFill>
                  <a:schemeClr val="tx2"/>
                </a:solidFill>
                <a:latin typeface="gobCL"/>
                <a:sym typeface="Calibri"/>
              </a:rPr>
              <a:t>Animar a otros(as) compañeros(as) de trabajo a participar en acciones de menoscabo.</a:t>
            </a:r>
            <a:endParaRPr dirty="0">
              <a:solidFill>
                <a:schemeClr val="tx2"/>
              </a:solidFill>
              <a:latin typeface="gobCL"/>
            </a:endParaRPr>
          </a:p>
          <a:p>
            <a:pPr marL="742950" marR="0" lvl="1" indent="-158750" algn="l" rtl="0">
              <a:spcBef>
                <a:spcPts val="400"/>
              </a:spcBef>
              <a:spcAft>
                <a:spcPts val="0"/>
              </a:spcAft>
              <a:buClr>
                <a:srgbClr val="595959"/>
              </a:buClr>
              <a:buSzPts val="2000"/>
              <a:buFont typeface="Arial"/>
              <a:buNone/>
            </a:pPr>
            <a:endParaRPr sz="2000" b="0" i="0" u="none" strike="noStrike" cap="none" dirty="0">
              <a:solidFill>
                <a:srgbClr val="595959"/>
              </a:solidFill>
              <a:latin typeface="Calibri"/>
              <a:ea typeface="Calibri"/>
              <a:cs typeface="Calibri"/>
              <a:sym typeface="Calibri"/>
            </a:endParaRPr>
          </a:p>
        </p:txBody>
      </p:sp>
      <p:pic>
        <p:nvPicPr>
          <p:cNvPr id="2" name="Imagen 1">
            <a:extLst>
              <a:ext uri="{FF2B5EF4-FFF2-40B4-BE49-F238E27FC236}">
                <a16:creationId xmlns:a16="http://schemas.microsoft.com/office/drawing/2014/main" id="{78E1557C-8ADF-9BC3-07AF-73671C686191}"/>
              </a:ext>
            </a:extLst>
          </p:cNvPr>
          <p:cNvPicPr>
            <a:picLocks noChangeAspect="1"/>
          </p:cNvPicPr>
          <p:nvPr/>
        </p:nvPicPr>
        <p:blipFill>
          <a:blip r:embed="rId4"/>
          <a:stretch>
            <a:fillRect/>
          </a:stretch>
        </p:blipFill>
        <p:spPr>
          <a:xfrm>
            <a:off x="6075626" y="2413000"/>
            <a:ext cx="2622388" cy="2450830"/>
          </a:xfrm>
          <a:prstGeom prst="rect">
            <a:avLst/>
          </a:prstGeom>
        </p:spPr>
      </p:pic>
      <p:sp>
        <p:nvSpPr>
          <p:cNvPr id="3" name="Rectángulo 2"/>
          <p:cNvSpPr/>
          <p:nvPr/>
        </p:nvSpPr>
        <p:spPr>
          <a:xfrm>
            <a:off x="369651" y="972183"/>
            <a:ext cx="8356060" cy="369332"/>
          </a:xfrm>
          <a:prstGeom prst="rect">
            <a:avLst/>
          </a:prstGeom>
        </p:spPr>
        <p:txBody>
          <a:bodyPr wrap="square">
            <a:spAutoFit/>
          </a:bodyPr>
          <a:lstStyle/>
          <a:p>
            <a:pPr lvl="0" algn="just">
              <a:buClr>
                <a:srgbClr val="595959"/>
              </a:buClr>
              <a:buSzPts val="2000"/>
            </a:pPr>
            <a:r>
              <a:rPr lang="es-CL" dirty="0">
                <a:solidFill>
                  <a:schemeClr val="tx2"/>
                </a:solidFill>
                <a:latin typeface="gobCL"/>
                <a:sym typeface="Calibri"/>
              </a:rPr>
              <a:t>Algunos ejemplos de conductas de acoso laboral pueden ser los siguientes:</a:t>
            </a:r>
          </a:p>
        </p:txBody>
      </p:sp>
    </p:spTree>
    <p:extLst>
      <p:ext uri="{BB962C8B-B14F-4D97-AF65-F5344CB8AC3E}">
        <p14:creationId xmlns:p14="http://schemas.microsoft.com/office/powerpoint/2010/main" val="2168998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ANNER PP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824030"/>
          </a:xfrm>
          <a:prstGeom prst="rect">
            <a:avLst/>
          </a:prstGeom>
        </p:spPr>
      </p:pic>
      <p:sp>
        <p:nvSpPr>
          <p:cNvPr id="3" name="Google Shape;195;p9"/>
          <p:cNvSpPr txBox="1"/>
          <p:nvPr/>
        </p:nvSpPr>
        <p:spPr>
          <a:xfrm>
            <a:off x="1630795" y="1415935"/>
            <a:ext cx="2282009" cy="19367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s-CL" sz="1200">
                <a:solidFill>
                  <a:srgbClr val="888888"/>
                </a:solidFill>
                <a:latin typeface="Arial"/>
                <a:ea typeface="Arial"/>
                <a:cs typeface="Arial"/>
                <a:sym typeface="Arial"/>
              </a:rPr>
              <a:t>14</a:t>
            </a:fld>
            <a:endParaRPr sz="1200">
              <a:solidFill>
                <a:srgbClr val="888888"/>
              </a:solidFill>
              <a:latin typeface="Arial"/>
              <a:ea typeface="Arial"/>
              <a:cs typeface="Arial"/>
              <a:sym typeface="Arial"/>
            </a:endParaRPr>
          </a:p>
        </p:txBody>
      </p:sp>
      <p:sp>
        <p:nvSpPr>
          <p:cNvPr id="5" name="Google Shape;197;p9"/>
          <p:cNvSpPr txBox="1"/>
          <p:nvPr/>
        </p:nvSpPr>
        <p:spPr>
          <a:xfrm>
            <a:off x="444555" y="824030"/>
            <a:ext cx="578258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2800" dirty="0">
                <a:solidFill>
                  <a:schemeClr val="dk1"/>
                </a:solidFill>
                <a:latin typeface="gobCL"/>
                <a:ea typeface="Calibri"/>
                <a:cs typeface="Calibri"/>
                <a:sym typeface="Calibri"/>
              </a:rPr>
              <a:t>¿Qué es Acoso Sexual</a:t>
            </a:r>
            <a:r>
              <a:rPr lang="es-CL" sz="1800" dirty="0">
                <a:solidFill>
                  <a:schemeClr val="dk1"/>
                </a:solidFill>
                <a:latin typeface="gobCL"/>
                <a:ea typeface="Calibri"/>
                <a:cs typeface="Calibri"/>
                <a:sym typeface="Calibri"/>
              </a:rPr>
              <a:t>? (Ley N°20.005)</a:t>
            </a:r>
            <a:endParaRPr sz="1800" dirty="0">
              <a:solidFill>
                <a:schemeClr val="dk1"/>
              </a:solidFill>
              <a:latin typeface="gobCL"/>
              <a:ea typeface="Calibri"/>
              <a:cs typeface="Calibri"/>
              <a:sym typeface="Calibri"/>
            </a:endParaRPr>
          </a:p>
        </p:txBody>
      </p:sp>
      <p:sp>
        <p:nvSpPr>
          <p:cNvPr id="6" name="Google Shape;198;p9"/>
          <p:cNvSpPr/>
          <p:nvPr/>
        </p:nvSpPr>
        <p:spPr>
          <a:xfrm>
            <a:off x="444555" y="1415935"/>
            <a:ext cx="8175378" cy="171245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L" sz="1800">
                <a:solidFill>
                  <a:schemeClr val="dk1"/>
                </a:solidFill>
                <a:latin typeface="gobCL"/>
                <a:ea typeface="Calibri"/>
                <a:cs typeface="Calibri"/>
                <a:sym typeface="Calibri"/>
              </a:rPr>
              <a:t>“Se </a:t>
            </a:r>
            <a:r>
              <a:rPr lang="es-CL" sz="1800" dirty="0">
                <a:solidFill>
                  <a:schemeClr val="dk1"/>
                </a:solidFill>
                <a:latin typeface="gobCL"/>
                <a:ea typeface="Calibri"/>
                <a:cs typeface="Calibri"/>
                <a:sym typeface="Calibri"/>
              </a:rPr>
              <a:t>entiende por acoso sexual, lo que una persona realice en forma indebida, por cualquier medio, requerimientos de carácter sexual, no consentidos por quien los recibe y que amenacen o perjudiquen su situación laboral o sus oportunidades en el empleo”.</a:t>
            </a:r>
            <a:endParaRPr sz="1800" dirty="0">
              <a:solidFill>
                <a:schemeClr val="dk1"/>
              </a:solidFill>
              <a:latin typeface="gobCL"/>
              <a:ea typeface="Calibri"/>
              <a:cs typeface="Calibri"/>
              <a:sym typeface="Calibri"/>
            </a:endParaRPr>
          </a:p>
        </p:txBody>
      </p:sp>
      <p:sp>
        <p:nvSpPr>
          <p:cNvPr id="7" name="Google Shape;199;p9"/>
          <p:cNvSpPr/>
          <p:nvPr/>
        </p:nvSpPr>
        <p:spPr>
          <a:xfrm>
            <a:off x="444555" y="4976920"/>
            <a:ext cx="2217760" cy="1008062"/>
          </a:xfrm>
          <a:prstGeom prst="roundRect">
            <a:avLst>
              <a:gd name="adj" fmla="val 16667"/>
            </a:avLst>
          </a:prstGeom>
        </p:spPr>
        <p:style>
          <a:lnRef idx="1">
            <a:schemeClr val="dk1"/>
          </a:lnRef>
          <a:fillRef idx="3">
            <a:schemeClr val="dk1"/>
          </a:fillRef>
          <a:effectRef idx="2">
            <a:schemeClr val="dk1"/>
          </a:effectRef>
          <a:fontRef idx="minor">
            <a:schemeClr val="lt1"/>
          </a:fontRef>
        </p:style>
        <p:txBody>
          <a:bodyPr rtlCol="0" anchor="ctr"/>
          <a:lstStyle/>
          <a:p>
            <a:pPr algn="ctr"/>
            <a:r>
              <a:rPr lang="es-CL" b="1" dirty="0">
                <a:solidFill>
                  <a:schemeClr val="lt1"/>
                </a:solidFill>
                <a:sym typeface="Calibri"/>
              </a:rPr>
              <a:t>Requerimientos de carácter sexual</a:t>
            </a:r>
            <a:endParaRPr b="1" dirty="0">
              <a:solidFill>
                <a:schemeClr val="lt1"/>
              </a:solidFill>
              <a:sym typeface="Calibri"/>
            </a:endParaRPr>
          </a:p>
        </p:txBody>
      </p:sp>
      <p:sp>
        <p:nvSpPr>
          <p:cNvPr id="8" name="Google Shape;200;p9"/>
          <p:cNvSpPr/>
          <p:nvPr/>
        </p:nvSpPr>
        <p:spPr>
          <a:xfrm>
            <a:off x="6227140" y="5123241"/>
            <a:ext cx="2341345" cy="1027112"/>
          </a:xfrm>
          <a:prstGeom prst="roundRect">
            <a:avLst>
              <a:gd name="adj" fmla="val 16667"/>
            </a:avLst>
          </a:prstGeom>
        </p:spPr>
        <p:style>
          <a:lnRef idx="1">
            <a:schemeClr val="dk1"/>
          </a:lnRef>
          <a:fillRef idx="3">
            <a:schemeClr val="dk1"/>
          </a:fillRef>
          <a:effectRef idx="2">
            <a:schemeClr val="dk1"/>
          </a:effectRef>
          <a:fontRef idx="minor">
            <a:schemeClr val="lt1"/>
          </a:fontRef>
        </p:style>
        <p:txBody>
          <a:bodyPr rtlCol="0" anchor="ctr"/>
          <a:lstStyle/>
          <a:p>
            <a:pPr algn="ctr"/>
            <a:r>
              <a:rPr lang="es-CL" b="1" dirty="0">
                <a:solidFill>
                  <a:schemeClr val="lt1"/>
                </a:solidFill>
                <a:sym typeface="Calibri"/>
              </a:rPr>
              <a:t>No se requiere de reiteración de la conducta</a:t>
            </a:r>
            <a:endParaRPr b="1" dirty="0">
              <a:solidFill>
                <a:schemeClr val="lt1"/>
              </a:solidFill>
            </a:endParaRPr>
          </a:p>
        </p:txBody>
      </p:sp>
      <p:pic>
        <p:nvPicPr>
          <p:cNvPr id="1028" name="Picture 4" descr="6,426 Víctima De Abuso Vectores, Ilustraciones y Gráficos - 123RF">
            <a:extLst>
              <a:ext uri="{FF2B5EF4-FFF2-40B4-BE49-F238E27FC236}">
                <a16:creationId xmlns:a16="http://schemas.microsoft.com/office/drawing/2014/main" id="{ED6896A5-4A16-40F1-E003-2AC7079A9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355" y="4512941"/>
            <a:ext cx="2637290" cy="2266762"/>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202;p9"/>
          <p:cNvSpPr/>
          <p:nvPr/>
        </p:nvSpPr>
        <p:spPr>
          <a:xfrm>
            <a:off x="3253355" y="3485829"/>
            <a:ext cx="1948570" cy="1027112"/>
          </a:xfrm>
          <a:prstGeom prst="roundRect">
            <a:avLst>
              <a:gd name="adj" fmla="val 16667"/>
            </a:avLst>
          </a:prstGeom>
        </p:spPr>
        <p:style>
          <a:lnRef idx="1">
            <a:schemeClr val="dk1"/>
          </a:lnRef>
          <a:fillRef idx="3">
            <a:schemeClr val="dk1"/>
          </a:fillRef>
          <a:effectRef idx="2">
            <a:schemeClr val="dk1"/>
          </a:effectRef>
          <a:fontRef idx="minor">
            <a:schemeClr val="lt1"/>
          </a:fontRef>
        </p:style>
        <p:txBody>
          <a:bodyPr rtlCol="0" anchor="ctr"/>
          <a:lstStyle/>
          <a:p>
            <a:pPr algn="ctr"/>
            <a:r>
              <a:rPr lang="es-CL" b="1" dirty="0">
                <a:solidFill>
                  <a:schemeClr val="lt1"/>
                </a:solidFill>
                <a:sym typeface="Calibri"/>
              </a:rPr>
              <a:t>No consentidos</a:t>
            </a:r>
            <a:endParaRPr b="1" dirty="0">
              <a:solidFill>
                <a:schemeClr val="lt1"/>
              </a:solidFill>
              <a:sym typeface="Calibri"/>
            </a:endParaRPr>
          </a:p>
        </p:txBody>
      </p:sp>
    </p:spTree>
    <p:extLst>
      <p:ext uri="{BB962C8B-B14F-4D97-AF65-F5344CB8AC3E}">
        <p14:creationId xmlns:p14="http://schemas.microsoft.com/office/powerpoint/2010/main" val="354003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ANNER PP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824030"/>
          </a:xfrm>
          <a:prstGeom prst="rect">
            <a:avLst/>
          </a:prstGeom>
        </p:spPr>
      </p:pic>
      <p:sp>
        <p:nvSpPr>
          <p:cNvPr id="3" name="Google Shape;195;p9"/>
          <p:cNvSpPr txBox="1"/>
          <p:nvPr/>
        </p:nvSpPr>
        <p:spPr>
          <a:xfrm>
            <a:off x="1630795" y="1415935"/>
            <a:ext cx="2282009" cy="19367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s-CL" sz="1200">
                <a:solidFill>
                  <a:srgbClr val="888888"/>
                </a:solidFill>
                <a:latin typeface="Arial"/>
                <a:ea typeface="Arial"/>
                <a:cs typeface="Arial"/>
                <a:sym typeface="Arial"/>
              </a:rPr>
              <a:t>15</a:t>
            </a:fld>
            <a:endParaRPr sz="1200">
              <a:solidFill>
                <a:srgbClr val="888888"/>
              </a:solidFill>
              <a:latin typeface="Arial"/>
              <a:ea typeface="Arial"/>
              <a:cs typeface="Arial"/>
              <a:sym typeface="Arial"/>
            </a:endParaRPr>
          </a:p>
        </p:txBody>
      </p:sp>
      <p:sp>
        <p:nvSpPr>
          <p:cNvPr id="12" name="Google Shape;212;p10"/>
          <p:cNvSpPr txBox="1"/>
          <p:nvPr/>
        </p:nvSpPr>
        <p:spPr>
          <a:xfrm>
            <a:off x="242562" y="916102"/>
            <a:ext cx="8311404" cy="4525963"/>
          </a:xfrm>
          <a:prstGeom prst="rect">
            <a:avLst/>
          </a:prstGeom>
          <a:noFill/>
          <a:ln>
            <a:noFill/>
          </a:ln>
        </p:spPr>
        <p:txBody>
          <a:bodyPr spcFirstLastPara="1" wrap="square" lIns="91425" tIns="45700" rIns="91425" bIns="45700" anchor="t" anchorCtr="0">
            <a:noAutofit/>
          </a:bodyPr>
          <a:lstStyle/>
          <a:p>
            <a:pPr marL="285750" marR="0" lvl="0" indent="-285750" algn="just">
              <a:spcBef>
                <a:spcPts val="0"/>
              </a:spcBef>
              <a:spcAft>
                <a:spcPts val="0"/>
              </a:spcAft>
              <a:buClr>
                <a:srgbClr val="595959"/>
              </a:buClr>
              <a:buSzPts val="1600"/>
              <a:buFont typeface="Arial" panose="020B0604020202020204" pitchFamily="34" charset="0"/>
              <a:buChar char="•"/>
            </a:pPr>
            <a:r>
              <a:rPr lang="es-CL" b="1" dirty="0">
                <a:solidFill>
                  <a:schemeClr val="tx2"/>
                </a:solidFill>
                <a:latin typeface="gobCL"/>
                <a:sym typeface="Calibri"/>
              </a:rPr>
              <a:t>Comportamiento físico de naturaleza sexual </a:t>
            </a:r>
            <a:r>
              <a:rPr lang="es-CL" dirty="0">
                <a:solidFill>
                  <a:schemeClr val="tx2"/>
                </a:solidFill>
                <a:latin typeface="gobCL"/>
                <a:sym typeface="Calibri"/>
              </a:rPr>
              <a:t>(abrazos, roces con connotación sexual): equivale a  un  contacto  físico  no  deseado,  que  varía  desde  tocamientos  innecesarios,  palmaditas, pellizcos o roces en el cuerpo de otra persona, al  intento de violación y la coacción para las relaciones sexuales. </a:t>
            </a:r>
            <a:endParaRPr dirty="0">
              <a:solidFill>
                <a:schemeClr val="tx2"/>
              </a:solidFill>
              <a:latin typeface="gobCL"/>
            </a:endParaRPr>
          </a:p>
          <a:p>
            <a:pPr marL="285750" marR="0" lvl="0" indent="-285750" algn="just">
              <a:spcBef>
                <a:spcPts val="320"/>
              </a:spcBef>
              <a:spcAft>
                <a:spcPts val="0"/>
              </a:spcAft>
              <a:buClr>
                <a:srgbClr val="595959"/>
              </a:buClr>
              <a:buSzPts val="1600"/>
              <a:buFont typeface="Arial" panose="020B0604020202020204" pitchFamily="34" charset="0"/>
              <a:buChar char="•"/>
            </a:pPr>
            <a:r>
              <a:rPr lang="es-CL" b="1" dirty="0">
                <a:solidFill>
                  <a:schemeClr val="tx2"/>
                </a:solidFill>
                <a:latin typeface="gobCL"/>
                <a:sym typeface="Calibri"/>
              </a:rPr>
              <a:t>Conducta  verbal  de  naturaleza  sexual  </a:t>
            </a:r>
            <a:r>
              <a:rPr lang="es-CL" dirty="0">
                <a:solidFill>
                  <a:schemeClr val="tx2"/>
                </a:solidFill>
                <a:latin typeface="gobCL"/>
                <a:sym typeface="Calibri"/>
              </a:rPr>
              <a:t>(lenguaje  sexual):  incluye  insinuaciones  sexuales </a:t>
            </a:r>
            <a:r>
              <a:rPr lang="es-CL" b="1" dirty="0">
                <a:solidFill>
                  <a:schemeClr val="tx2"/>
                </a:solidFill>
                <a:latin typeface="gobCL"/>
                <a:sym typeface="Calibri"/>
              </a:rPr>
              <a:t>molestas, proposiciones </a:t>
            </a:r>
            <a:r>
              <a:rPr lang="es-CL" dirty="0">
                <a:solidFill>
                  <a:schemeClr val="tx2"/>
                </a:solidFill>
                <a:latin typeface="gobCL"/>
                <a:sym typeface="Calibri"/>
              </a:rPr>
              <a:t>o presión para la actividad sexual, insistencia para una actividad social fuera  del  lugar  del  trabajo  después  que  se  haya  puesto  en  claro  que  dicha  insistencia  es molesta,  flirteos  ofensivos,  comentarios  insinuantes  u  obscenos.</a:t>
            </a:r>
            <a:endParaRPr dirty="0">
              <a:solidFill>
                <a:schemeClr val="tx2"/>
              </a:solidFill>
              <a:latin typeface="gobCL"/>
            </a:endParaRPr>
          </a:p>
          <a:p>
            <a:pPr marL="285750" marR="0" lvl="0" indent="-285750" algn="just">
              <a:spcBef>
                <a:spcPts val="320"/>
              </a:spcBef>
              <a:spcAft>
                <a:spcPts val="0"/>
              </a:spcAft>
              <a:buClr>
                <a:srgbClr val="595959"/>
              </a:buClr>
              <a:buSzPts val="1600"/>
              <a:buFont typeface="Arial" panose="020B0604020202020204" pitchFamily="34" charset="0"/>
              <a:buChar char="•"/>
            </a:pPr>
            <a:r>
              <a:rPr lang="es-CL" b="1" dirty="0">
                <a:solidFill>
                  <a:schemeClr val="tx2"/>
                </a:solidFill>
                <a:latin typeface="gobCL"/>
                <a:sym typeface="Calibri"/>
              </a:rPr>
              <a:t>Comportamiento  no  verbal  de  naturaleza  sexual</a:t>
            </a:r>
            <a:r>
              <a:rPr lang="es-CL" dirty="0">
                <a:solidFill>
                  <a:schemeClr val="tx2"/>
                </a:solidFill>
                <a:latin typeface="gobCL"/>
                <a:sym typeface="Calibri"/>
              </a:rPr>
              <a:t>:  se  refiere  a  la  exhibición  de  fotos sexualmente sugestivas o pornográficas, de objetos  o materiales escritos, miradas impúdicas, silbidos o gestos que hacen pensar en el sexo. Estos comportamientos pueden hacer que los afectados se sientan incómodos o amenazados, afectando su situación laboral. </a:t>
            </a:r>
            <a:endParaRPr dirty="0">
              <a:solidFill>
                <a:schemeClr val="tx2"/>
              </a:solidFill>
              <a:latin typeface="gobCL"/>
            </a:endParaRPr>
          </a:p>
          <a:p>
            <a:pPr marL="285750" marR="0" lvl="0" indent="-285750" algn="just">
              <a:spcBef>
                <a:spcPts val="320"/>
              </a:spcBef>
              <a:spcAft>
                <a:spcPts val="0"/>
              </a:spcAft>
              <a:buClr>
                <a:srgbClr val="595959"/>
              </a:buClr>
              <a:buSzPts val="1600"/>
              <a:buFont typeface="Arial" panose="020B0604020202020204" pitchFamily="34" charset="0"/>
              <a:buChar char="•"/>
            </a:pPr>
            <a:r>
              <a:rPr lang="es-CL" b="1" dirty="0">
                <a:solidFill>
                  <a:schemeClr val="tx2"/>
                </a:solidFill>
                <a:latin typeface="gobCL"/>
                <a:sym typeface="Calibri"/>
              </a:rPr>
              <a:t>Comportamientos  basados  en  el  sexo  que  afectan  la  dignidad  de  la  persona  en  el  lugar  de trabajo</a:t>
            </a:r>
            <a:r>
              <a:rPr lang="es-CL" dirty="0">
                <a:solidFill>
                  <a:schemeClr val="tx2"/>
                </a:solidFill>
                <a:latin typeface="gobCL"/>
                <a:sym typeface="Calibri"/>
              </a:rPr>
              <a:t>: El acoso sexual no es una tentativa para iniciar relaciones sexuales, sino la expresión del uso del poder de una persona por sobre otra, por ejemplo: insultos relacionados con el sexo, comentarios sobre el aspecto o vestimenta.</a:t>
            </a:r>
            <a:endParaRPr dirty="0">
              <a:solidFill>
                <a:schemeClr val="tx2"/>
              </a:solidFill>
              <a:latin typeface="gobCL"/>
            </a:endParaRPr>
          </a:p>
        </p:txBody>
      </p:sp>
    </p:spTree>
    <p:extLst>
      <p:ext uri="{BB962C8B-B14F-4D97-AF65-F5344CB8AC3E}">
        <p14:creationId xmlns:p14="http://schemas.microsoft.com/office/powerpoint/2010/main" val="2482902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ANNER PP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824030"/>
          </a:xfrm>
          <a:prstGeom prst="rect">
            <a:avLst/>
          </a:prstGeom>
        </p:spPr>
      </p:pic>
      <p:sp>
        <p:nvSpPr>
          <p:cNvPr id="3" name="Marcador de contenido 2">
            <a:extLst>
              <a:ext uri="{FF2B5EF4-FFF2-40B4-BE49-F238E27FC236}">
                <a16:creationId xmlns:a16="http://schemas.microsoft.com/office/drawing/2014/main" id="{2A8CCC68-DC98-2236-F14B-8DE08B28A9EB}"/>
              </a:ext>
            </a:extLst>
          </p:cNvPr>
          <p:cNvSpPr txBox="1">
            <a:spLocks/>
          </p:cNvSpPr>
          <p:nvPr/>
        </p:nvSpPr>
        <p:spPr>
          <a:xfrm>
            <a:off x="636625" y="894400"/>
            <a:ext cx="7870749" cy="411981"/>
          </a:xfrm>
          <a:prstGeom prst="rect">
            <a:avLst/>
          </a:prstGeom>
        </p:spPr>
        <p:txBody>
          <a:bodyPr/>
          <a:lstStyle>
            <a:lvl1pPr marL="342900" indent="-342900" algn="l" defTabSz="457200" rtl="0" eaLnBrk="1" fontAlgn="base" hangingPunct="1">
              <a:spcBef>
                <a:spcPct val="20000"/>
              </a:spcBef>
              <a:spcAft>
                <a:spcPct val="0"/>
              </a:spcAft>
              <a:buFont typeface="Arial" pitchFamily="34" charset="0"/>
              <a:buChar char="•"/>
              <a:defRPr sz="2000" kern="1200">
                <a:solidFill>
                  <a:srgbClr val="595959"/>
                </a:solidFill>
                <a:latin typeface="Verdana"/>
                <a:ea typeface="ヒラギノ角ゴ Pro W3" charset="-128"/>
                <a:cs typeface="Verdana"/>
              </a:defRPr>
            </a:lvl1pPr>
            <a:lvl2pPr marL="742950" indent="-285750" algn="l" defTabSz="457200" rtl="0" eaLnBrk="1" fontAlgn="base" hangingPunct="1">
              <a:spcBef>
                <a:spcPct val="20000"/>
              </a:spcBef>
              <a:spcAft>
                <a:spcPct val="0"/>
              </a:spcAft>
              <a:buFont typeface="Arial" pitchFamily="34" charset="0"/>
              <a:buChar char="–"/>
              <a:defRPr sz="2800" kern="1200">
                <a:solidFill>
                  <a:srgbClr val="595959"/>
                </a:solidFill>
                <a:latin typeface="Verdana"/>
                <a:ea typeface="ヒラギノ角ゴ Pro W3" charset="-128"/>
                <a:cs typeface="Verdana"/>
              </a:defRPr>
            </a:lvl2pPr>
            <a:lvl3pPr marL="1143000" indent="-228600" algn="l" defTabSz="457200" rtl="0" eaLnBrk="1" fontAlgn="base" hangingPunct="1">
              <a:spcBef>
                <a:spcPct val="20000"/>
              </a:spcBef>
              <a:spcAft>
                <a:spcPct val="0"/>
              </a:spcAft>
              <a:buFont typeface="Arial" pitchFamily="34" charset="0"/>
              <a:buChar char="•"/>
              <a:defRPr sz="1600" kern="1200">
                <a:solidFill>
                  <a:srgbClr val="595959"/>
                </a:solidFill>
                <a:latin typeface="Verdana"/>
                <a:ea typeface="ヒラギノ角ゴ Pro W3" charset="-128"/>
                <a:cs typeface="Verdana"/>
              </a:defRPr>
            </a:lvl3pPr>
            <a:lvl4pPr marL="1600200" indent="-228600" algn="l" defTabSz="457200" rtl="0" eaLnBrk="1" fontAlgn="base" hangingPunct="1">
              <a:spcBef>
                <a:spcPct val="20000"/>
              </a:spcBef>
              <a:spcAft>
                <a:spcPct val="0"/>
              </a:spcAft>
              <a:buFont typeface="Arial" pitchFamily="34" charset="0"/>
              <a:buChar char="–"/>
              <a:defRPr sz="1400" kern="1200">
                <a:solidFill>
                  <a:srgbClr val="595959"/>
                </a:solidFill>
                <a:latin typeface="Verdana"/>
                <a:ea typeface="ヒラギノ角ゴ Pro W3" charset="-128"/>
                <a:cs typeface="Verdana"/>
              </a:defRPr>
            </a:lvl4pPr>
            <a:lvl5pPr marL="2057400" indent="-228600" algn="l" defTabSz="457200" rtl="0" eaLnBrk="1" fontAlgn="base" hangingPunct="1">
              <a:spcBef>
                <a:spcPct val="20000"/>
              </a:spcBef>
              <a:spcAft>
                <a:spcPct val="0"/>
              </a:spcAft>
              <a:buFont typeface="Arial" pitchFamily="34" charset="0"/>
              <a:buChar char="»"/>
              <a:defRPr sz="1400" kern="1200">
                <a:solidFill>
                  <a:srgbClr val="595959"/>
                </a:solidFill>
                <a:latin typeface="Verdana"/>
                <a:ea typeface="ヒラギノ角ゴ Pro W3"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CL" altLang="es-CL" sz="1800" dirty="0">
                <a:latin typeface="+mn-lt"/>
              </a:rPr>
              <a:t>Las conductas de Maltrato, Acoso Laboral y Sexual pueden presentarse en:</a:t>
            </a:r>
          </a:p>
          <a:p>
            <a:pPr marL="457200" lvl="1" indent="0">
              <a:buNone/>
            </a:pPr>
            <a:endParaRPr lang="es-CL" altLang="es-CL" sz="2000" dirty="0"/>
          </a:p>
        </p:txBody>
      </p:sp>
      <p:sp>
        <p:nvSpPr>
          <p:cNvPr id="5" name="Rectángulo 4">
            <a:extLst>
              <a:ext uri="{FF2B5EF4-FFF2-40B4-BE49-F238E27FC236}">
                <a16:creationId xmlns:a16="http://schemas.microsoft.com/office/drawing/2014/main" id="{3645675B-9F2E-B283-E5EE-21A90693394F}"/>
              </a:ext>
            </a:extLst>
          </p:cNvPr>
          <p:cNvSpPr/>
          <p:nvPr/>
        </p:nvSpPr>
        <p:spPr>
          <a:xfrm>
            <a:off x="575286" y="3119641"/>
            <a:ext cx="8113517" cy="1477328"/>
          </a:xfrm>
          <a:prstGeom prst="rect">
            <a:avLst/>
          </a:prstGeom>
        </p:spPr>
        <p:txBody>
          <a:bodyPr wrap="square">
            <a:spAutoFit/>
          </a:bodyPr>
          <a:lstStyle/>
          <a:p>
            <a:pPr algn="ctr"/>
            <a:r>
              <a:rPr lang="es-CL" b="1" dirty="0">
                <a:solidFill>
                  <a:schemeClr val="accent5">
                    <a:lumMod val="50000"/>
                  </a:schemeClr>
                </a:solidFill>
                <a:latin typeface="gobCL"/>
              </a:rPr>
              <a:t>TODAS  estas conductas generan daño </a:t>
            </a:r>
            <a:r>
              <a:rPr lang="es-CL" dirty="0">
                <a:solidFill>
                  <a:schemeClr val="accent5">
                    <a:lumMod val="50000"/>
                  </a:schemeClr>
                </a:solidFill>
                <a:latin typeface="gobCL"/>
              </a:rPr>
              <a:t>contra la personalidad, dignidad, integridad física o psíquica de una persona. </a:t>
            </a:r>
          </a:p>
          <a:p>
            <a:pPr algn="ctr"/>
            <a:endParaRPr lang="es-CL" dirty="0">
              <a:solidFill>
                <a:srgbClr val="00B0F0"/>
              </a:solidFill>
              <a:latin typeface="gobCL"/>
            </a:endParaRPr>
          </a:p>
          <a:p>
            <a:pPr algn="just"/>
            <a:r>
              <a:rPr lang="es-CL" dirty="0">
                <a:solidFill>
                  <a:schemeClr val="tx2"/>
                </a:solidFill>
                <a:latin typeface="gobCL"/>
              </a:rPr>
              <a:t>Algunos ejemplos de daño son los siguientes: </a:t>
            </a:r>
          </a:p>
          <a:p>
            <a:pPr algn="just"/>
            <a:endParaRPr lang="es-CL" b="1" dirty="0">
              <a:solidFill>
                <a:srgbClr val="000000"/>
              </a:solidFill>
              <a:latin typeface="+mj-lt"/>
            </a:endParaRPr>
          </a:p>
        </p:txBody>
      </p:sp>
      <p:sp>
        <p:nvSpPr>
          <p:cNvPr id="6" name="CuadroTexto 5">
            <a:extLst>
              <a:ext uri="{FF2B5EF4-FFF2-40B4-BE49-F238E27FC236}">
                <a16:creationId xmlns:a16="http://schemas.microsoft.com/office/drawing/2014/main" id="{BCCD478D-A667-0308-009F-BEDA875257FB}"/>
              </a:ext>
            </a:extLst>
          </p:cNvPr>
          <p:cNvSpPr txBox="1"/>
          <p:nvPr/>
        </p:nvSpPr>
        <p:spPr>
          <a:xfrm>
            <a:off x="577239" y="4330160"/>
            <a:ext cx="8148472" cy="2308324"/>
          </a:xfrm>
          <a:prstGeom prst="rect">
            <a:avLst/>
          </a:prstGeom>
          <a:noFill/>
        </p:spPr>
        <p:txBody>
          <a:bodyPr wrap="square" rtlCol="0">
            <a:spAutoFit/>
          </a:bodyPr>
          <a:lstStyle/>
          <a:p>
            <a:pPr marL="285750" indent="-285750" algn="just">
              <a:buClr>
                <a:srgbClr val="595959"/>
              </a:buClr>
              <a:buSzPts val="1600"/>
              <a:buFont typeface="Arial" panose="020B0604020202020204" pitchFamily="34" charset="0"/>
              <a:buChar char="•"/>
            </a:pPr>
            <a:r>
              <a:rPr lang="es-CL" dirty="0">
                <a:solidFill>
                  <a:schemeClr val="tx2"/>
                </a:solidFill>
                <a:latin typeface="gobCL"/>
              </a:rPr>
              <a:t>La víctima de acoso va perdiendo gradualmente </a:t>
            </a:r>
            <a:r>
              <a:rPr lang="es-CL" b="1" dirty="0">
                <a:solidFill>
                  <a:schemeClr val="tx2"/>
                </a:solidFill>
                <a:latin typeface="gobCL"/>
              </a:rPr>
              <a:t>la motivación y la confianza en sí misma,</a:t>
            </a:r>
            <a:r>
              <a:rPr lang="es-CL" dirty="0">
                <a:solidFill>
                  <a:schemeClr val="tx2"/>
                </a:solidFill>
                <a:latin typeface="gobCL"/>
              </a:rPr>
              <a:t> y se ven afectados diferentes aspectos de su vida. </a:t>
            </a:r>
          </a:p>
          <a:p>
            <a:pPr marL="285750" indent="-285750" algn="just">
              <a:buClr>
                <a:srgbClr val="595959"/>
              </a:buClr>
              <a:buSzPts val="1600"/>
              <a:buFont typeface="Arial" panose="020B0604020202020204" pitchFamily="34" charset="0"/>
              <a:buChar char="•"/>
            </a:pPr>
            <a:endParaRPr lang="es-CL" dirty="0">
              <a:solidFill>
                <a:schemeClr val="tx2"/>
              </a:solidFill>
              <a:latin typeface="gobCL"/>
            </a:endParaRPr>
          </a:p>
          <a:p>
            <a:pPr marL="285750" indent="-285750" algn="just">
              <a:buClr>
                <a:srgbClr val="595959"/>
              </a:buClr>
              <a:buSzPts val="1600"/>
              <a:buFont typeface="Arial" panose="020B0604020202020204" pitchFamily="34" charset="0"/>
              <a:buChar char="•"/>
            </a:pPr>
            <a:r>
              <a:rPr lang="es-CL" b="1" dirty="0">
                <a:solidFill>
                  <a:schemeClr val="tx2"/>
                </a:solidFill>
                <a:latin typeface="gobCL"/>
              </a:rPr>
              <a:t>La calidad del trabajo y la eficacia del trabajador/a se ven alteradas a la baja</a:t>
            </a:r>
            <a:r>
              <a:rPr lang="es-CL" dirty="0">
                <a:solidFill>
                  <a:schemeClr val="tx2"/>
                </a:solidFill>
                <a:latin typeface="gobCL"/>
              </a:rPr>
              <a:t>, proporcionando de este modo nuevos argumentos al acosador para seguir justificando su agresión a la víctima e incrementando perversamente la percepción pública de que se trata de un castigo merecido por parte de ésta. </a:t>
            </a:r>
          </a:p>
        </p:txBody>
      </p:sp>
      <p:sp>
        <p:nvSpPr>
          <p:cNvPr id="2" name="Flecha: a la izquierda y derecha 1">
            <a:extLst>
              <a:ext uri="{FF2B5EF4-FFF2-40B4-BE49-F238E27FC236}">
                <a16:creationId xmlns:a16="http://schemas.microsoft.com/office/drawing/2014/main" id="{20B612B1-D3E9-CF9C-6A45-C9A62284D9B9}"/>
              </a:ext>
            </a:extLst>
          </p:cNvPr>
          <p:cNvSpPr/>
          <p:nvPr/>
        </p:nvSpPr>
        <p:spPr>
          <a:xfrm>
            <a:off x="1345785" y="1626293"/>
            <a:ext cx="1014984" cy="420624"/>
          </a:xfrm>
          <a:prstGeom prst="lef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dirty="0"/>
          </a:p>
        </p:txBody>
      </p:sp>
      <p:sp>
        <p:nvSpPr>
          <p:cNvPr id="8" name="CuadroTexto 7">
            <a:extLst>
              <a:ext uri="{FF2B5EF4-FFF2-40B4-BE49-F238E27FC236}">
                <a16:creationId xmlns:a16="http://schemas.microsoft.com/office/drawing/2014/main" id="{199E8336-33D5-CF0B-F779-4AB9179F504E}"/>
              </a:ext>
            </a:extLst>
          </p:cNvPr>
          <p:cNvSpPr txBox="1"/>
          <p:nvPr/>
        </p:nvSpPr>
        <p:spPr>
          <a:xfrm>
            <a:off x="823921" y="2182209"/>
            <a:ext cx="2201469" cy="523220"/>
          </a:xfrm>
          <a:prstGeom prst="rect">
            <a:avLst/>
          </a:prstGeom>
          <a:noFill/>
        </p:spPr>
        <p:txBody>
          <a:bodyPr wrap="square" rtlCol="0">
            <a:spAutoFit/>
          </a:bodyPr>
          <a:lstStyle/>
          <a:p>
            <a:pPr algn="ctr"/>
            <a:r>
              <a:rPr lang="es-CL" sz="1600" b="1" dirty="0">
                <a:solidFill>
                  <a:srgbClr val="00B0F0"/>
                </a:solidFill>
              </a:rPr>
              <a:t>SENTIDO HORIZONTAL </a:t>
            </a:r>
            <a:r>
              <a:rPr lang="es-CL" sz="1200" b="1" dirty="0"/>
              <a:t>(Entre compañeros/as)</a:t>
            </a:r>
            <a:endParaRPr lang="es-CL" b="1" dirty="0"/>
          </a:p>
        </p:txBody>
      </p:sp>
      <p:sp>
        <p:nvSpPr>
          <p:cNvPr id="9" name="Flecha: hacia abajo 8">
            <a:extLst>
              <a:ext uri="{FF2B5EF4-FFF2-40B4-BE49-F238E27FC236}">
                <a16:creationId xmlns:a16="http://schemas.microsoft.com/office/drawing/2014/main" id="{C556CC07-E32C-3FB7-C302-9206814E7A72}"/>
              </a:ext>
            </a:extLst>
          </p:cNvPr>
          <p:cNvSpPr/>
          <p:nvPr/>
        </p:nvSpPr>
        <p:spPr>
          <a:xfrm>
            <a:off x="4220876" y="1343918"/>
            <a:ext cx="576072" cy="824030"/>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dirty="0"/>
          </a:p>
        </p:txBody>
      </p:sp>
      <p:sp>
        <p:nvSpPr>
          <p:cNvPr id="10" name="CuadroTexto 9">
            <a:extLst>
              <a:ext uri="{FF2B5EF4-FFF2-40B4-BE49-F238E27FC236}">
                <a16:creationId xmlns:a16="http://schemas.microsoft.com/office/drawing/2014/main" id="{6397AC8A-96EA-1D8A-97D5-6D3F1AC17270}"/>
              </a:ext>
            </a:extLst>
          </p:cNvPr>
          <p:cNvSpPr txBox="1"/>
          <p:nvPr/>
        </p:nvSpPr>
        <p:spPr>
          <a:xfrm>
            <a:off x="3408177" y="2218731"/>
            <a:ext cx="2201469" cy="769441"/>
          </a:xfrm>
          <a:prstGeom prst="rect">
            <a:avLst/>
          </a:prstGeom>
          <a:noFill/>
        </p:spPr>
        <p:txBody>
          <a:bodyPr wrap="square" rtlCol="0">
            <a:spAutoFit/>
          </a:bodyPr>
          <a:lstStyle/>
          <a:p>
            <a:pPr algn="ctr"/>
            <a:r>
              <a:rPr lang="es-CL" sz="1600" b="1" dirty="0">
                <a:solidFill>
                  <a:srgbClr val="00B0F0"/>
                </a:solidFill>
              </a:rPr>
              <a:t>SENTIDO VERTICAL DESCENDENTE </a:t>
            </a:r>
          </a:p>
          <a:p>
            <a:pPr algn="ctr"/>
            <a:r>
              <a:rPr lang="es-CL" sz="1200" b="1" dirty="0"/>
              <a:t>(De Jefatura hacia trabajador/a)</a:t>
            </a:r>
            <a:endParaRPr lang="es-CL" sz="1400" b="1" dirty="0"/>
          </a:p>
        </p:txBody>
      </p:sp>
      <p:sp>
        <p:nvSpPr>
          <p:cNvPr id="11" name="Flecha: hacia abajo 10">
            <a:extLst>
              <a:ext uri="{FF2B5EF4-FFF2-40B4-BE49-F238E27FC236}">
                <a16:creationId xmlns:a16="http://schemas.microsoft.com/office/drawing/2014/main" id="{63E942BB-3614-5F99-FDE2-53B678CC5E3F}"/>
              </a:ext>
            </a:extLst>
          </p:cNvPr>
          <p:cNvSpPr/>
          <p:nvPr/>
        </p:nvSpPr>
        <p:spPr>
          <a:xfrm rot="10800000">
            <a:off x="6773788" y="1324321"/>
            <a:ext cx="576072" cy="824030"/>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p>
        </p:txBody>
      </p:sp>
      <p:sp>
        <p:nvSpPr>
          <p:cNvPr id="12" name="CuadroTexto 11">
            <a:extLst>
              <a:ext uri="{FF2B5EF4-FFF2-40B4-BE49-F238E27FC236}">
                <a16:creationId xmlns:a16="http://schemas.microsoft.com/office/drawing/2014/main" id="{7752C7F9-1281-2BFD-E94B-7732BE857420}"/>
              </a:ext>
            </a:extLst>
          </p:cNvPr>
          <p:cNvSpPr txBox="1"/>
          <p:nvPr/>
        </p:nvSpPr>
        <p:spPr>
          <a:xfrm>
            <a:off x="5867781" y="2193877"/>
            <a:ext cx="2388087" cy="769441"/>
          </a:xfrm>
          <a:prstGeom prst="rect">
            <a:avLst/>
          </a:prstGeom>
          <a:noFill/>
        </p:spPr>
        <p:txBody>
          <a:bodyPr wrap="square" rtlCol="0">
            <a:spAutoFit/>
          </a:bodyPr>
          <a:lstStyle/>
          <a:p>
            <a:pPr algn="ctr"/>
            <a:r>
              <a:rPr lang="es-CL" sz="1600" b="1" dirty="0">
                <a:solidFill>
                  <a:srgbClr val="00B0F0"/>
                </a:solidFill>
              </a:rPr>
              <a:t>SENTIDO VERTICAL ASCENDENTE</a:t>
            </a:r>
          </a:p>
          <a:p>
            <a:pPr algn="ctr"/>
            <a:r>
              <a:rPr lang="es-CL" sz="1200" b="1" dirty="0"/>
              <a:t>(De trabajador/a hacia jefatura)</a:t>
            </a:r>
            <a:endParaRPr lang="es-CL" b="1" dirty="0"/>
          </a:p>
        </p:txBody>
      </p:sp>
    </p:spTree>
    <p:extLst>
      <p:ext uri="{BB962C8B-B14F-4D97-AF65-F5344CB8AC3E}">
        <p14:creationId xmlns:p14="http://schemas.microsoft.com/office/powerpoint/2010/main" val="3312029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ANNER PP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824030"/>
          </a:xfrm>
          <a:prstGeom prst="rect">
            <a:avLst/>
          </a:prstGeom>
        </p:spPr>
      </p:pic>
      <p:sp>
        <p:nvSpPr>
          <p:cNvPr id="3" name="Rectángulo 2">
            <a:extLst>
              <a:ext uri="{FF2B5EF4-FFF2-40B4-BE49-F238E27FC236}">
                <a16:creationId xmlns:a16="http://schemas.microsoft.com/office/drawing/2014/main" id="{9DEAADD2-9CA9-4A12-66CD-589099A49F25}"/>
              </a:ext>
            </a:extLst>
          </p:cNvPr>
          <p:cNvSpPr/>
          <p:nvPr/>
        </p:nvSpPr>
        <p:spPr>
          <a:xfrm>
            <a:off x="3032670" y="1029660"/>
            <a:ext cx="5699850" cy="2585323"/>
          </a:xfrm>
          <a:prstGeom prst="rect">
            <a:avLst/>
          </a:prstGeom>
        </p:spPr>
        <p:txBody>
          <a:bodyPr wrap="square">
            <a:spAutoFit/>
          </a:bodyPr>
          <a:lstStyle/>
          <a:p>
            <a:pPr marL="285750" indent="-285750" algn="just">
              <a:buFont typeface="Arial" panose="020B0604020202020204" pitchFamily="34" charset="0"/>
              <a:buChar char="•"/>
            </a:pPr>
            <a:r>
              <a:rPr lang="es-CL" b="1" dirty="0">
                <a:solidFill>
                  <a:schemeClr val="tx2"/>
                </a:solidFill>
                <a:latin typeface="gobCL"/>
              </a:rPr>
              <a:t>Alteraciones emocionales y de personalidad que repercuten en sus esfuerzos </a:t>
            </a:r>
            <a:r>
              <a:rPr lang="es-CL" dirty="0">
                <a:solidFill>
                  <a:schemeClr val="tx2"/>
                </a:solidFill>
                <a:latin typeface="gobCL"/>
              </a:rPr>
              <a:t>de relaciones sociales y familiares, generando problemas en todo tipo de relaciones.</a:t>
            </a:r>
            <a:endParaRPr lang="es-ES" dirty="0">
              <a:solidFill>
                <a:schemeClr val="tx2"/>
              </a:solidFill>
              <a:latin typeface="gobCL"/>
            </a:endParaRPr>
          </a:p>
          <a:p>
            <a:pPr algn="just"/>
            <a:endParaRPr lang="es-CL" b="1" dirty="0">
              <a:solidFill>
                <a:schemeClr val="tx2"/>
              </a:solidFill>
              <a:latin typeface="gobCL"/>
            </a:endParaRPr>
          </a:p>
          <a:p>
            <a:pPr marL="285750" indent="-285750" algn="just">
              <a:buFont typeface="Arial" panose="020B0604020202020204" pitchFamily="34" charset="0"/>
              <a:buChar char="•"/>
            </a:pPr>
            <a:r>
              <a:rPr lang="es-CL" b="1" dirty="0">
                <a:solidFill>
                  <a:schemeClr val="tx2"/>
                </a:solidFill>
                <a:latin typeface="gobCL"/>
              </a:rPr>
              <a:t>Aumento de la conflictividad </a:t>
            </a:r>
            <a:r>
              <a:rPr lang="es-CL" dirty="0">
                <a:solidFill>
                  <a:schemeClr val="tx2"/>
                </a:solidFill>
                <a:latin typeface="gobCL"/>
              </a:rPr>
              <a:t>en el ambiente laboral (tensión, incidentes, discusiones continuas). </a:t>
            </a:r>
          </a:p>
          <a:p>
            <a:pPr algn="just"/>
            <a:endParaRPr lang="es-CL" b="1" dirty="0">
              <a:solidFill>
                <a:schemeClr val="tx2"/>
              </a:solidFill>
              <a:latin typeface="gobCL"/>
            </a:endParaRPr>
          </a:p>
          <a:p>
            <a:pPr marL="285750" indent="-285750" algn="just">
              <a:buFont typeface="Arial" panose="020B0604020202020204" pitchFamily="34" charset="0"/>
              <a:buChar char="•"/>
            </a:pPr>
            <a:r>
              <a:rPr lang="es-CL" b="1" dirty="0">
                <a:solidFill>
                  <a:schemeClr val="tx2"/>
                </a:solidFill>
                <a:latin typeface="gobCL"/>
              </a:rPr>
              <a:t>Retraimiento de la víctima con sus familiares y amigos. </a:t>
            </a:r>
          </a:p>
        </p:txBody>
      </p:sp>
      <p:pic>
        <p:nvPicPr>
          <p:cNvPr id="2052" name="Picture 4" descr="Trastorno Mental La Mujer Sufre De Una Depresión Ilustración del Vector -  Ilustración de mujer, salud: 142392085">
            <a:extLst>
              <a:ext uri="{FF2B5EF4-FFF2-40B4-BE49-F238E27FC236}">
                <a16:creationId xmlns:a16="http://schemas.microsoft.com/office/drawing/2014/main" id="{6A21058A-3A46-4B18-D60B-78DB3A3BE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 y="1285875"/>
            <a:ext cx="2673282" cy="267328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epresión - Mentales - Osasun Eskola - Osakidetza">
            <a:extLst>
              <a:ext uri="{FF2B5EF4-FFF2-40B4-BE49-F238E27FC236}">
                <a16:creationId xmlns:a16="http://schemas.microsoft.com/office/drawing/2014/main" id="{96928FA4-0566-86A7-F7A0-49BE653F74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336" y="4212970"/>
            <a:ext cx="2294293" cy="229429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8B493362-4FC9-8D52-B8B4-4F89D2DE8359}"/>
              </a:ext>
            </a:extLst>
          </p:cNvPr>
          <p:cNvSpPr txBox="1"/>
          <p:nvPr/>
        </p:nvSpPr>
        <p:spPr>
          <a:xfrm>
            <a:off x="320040" y="3643957"/>
            <a:ext cx="5376672" cy="2585323"/>
          </a:xfrm>
          <a:prstGeom prst="rect">
            <a:avLst/>
          </a:prstGeom>
          <a:noFill/>
        </p:spPr>
        <p:txBody>
          <a:bodyPr wrap="square">
            <a:spAutoFit/>
          </a:bodyPr>
          <a:lstStyle/>
          <a:p>
            <a:pPr marL="285750" indent="-285750" algn="just">
              <a:buFont typeface="Arial" panose="020B0604020202020204" pitchFamily="34" charset="0"/>
              <a:buChar char="•"/>
            </a:pPr>
            <a:endParaRPr lang="es-CL" b="1" dirty="0">
              <a:solidFill>
                <a:schemeClr val="tx2"/>
              </a:solidFill>
              <a:latin typeface="gobCL"/>
            </a:endParaRPr>
          </a:p>
          <a:p>
            <a:pPr marL="285750" indent="-285750" algn="just">
              <a:buFont typeface="Arial" panose="020B0604020202020204" pitchFamily="34" charset="0"/>
              <a:buChar char="•"/>
            </a:pPr>
            <a:r>
              <a:rPr lang="es-CL" b="1" dirty="0">
                <a:solidFill>
                  <a:schemeClr val="tx2"/>
                </a:solidFill>
                <a:latin typeface="gobCL"/>
              </a:rPr>
              <a:t>Abandono de los amigos y rechazo </a:t>
            </a:r>
            <a:r>
              <a:rPr lang="es-CL" dirty="0">
                <a:solidFill>
                  <a:schemeClr val="tx2"/>
                </a:solidFill>
                <a:latin typeface="gobCL"/>
              </a:rPr>
              <a:t>por parte de las personas de su entorno, cansados de los síntomas del estrés postraumático y de la &lt;&lt;obsesión&gt;&gt; de la víctima por su acoso. </a:t>
            </a:r>
          </a:p>
          <a:p>
            <a:pPr marL="285750" indent="-285750" algn="just">
              <a:buFont typeface="Arial" panose="020B0604020202020204" pitchFamily="34" charset="0"/>
              <a:buChar char="•"/>
            </a:pPr>
            <a:endParaRPr lang="es-CL" b="1" dirty="0">
              <a:solidFill>
                <a:schemeClr val="tx2"/>
              </a:solidFill>
              <a:latin typeface="gobCL"/>
            </a:endParaRPr>
          </a:p>
          <a:p>
            <a:pPr marL="285750" indent="-285750" algn="just">
              <a:buFont typeface="Arial" panose="020B0604020202020204" pitchFamily="34" charset="0"/>
              <a:buChar char="•"/>
            </a:pPr>
            <a:r>
              <a:rPr lang="es-CL" b="1" dirty="0">
                <a:solidFill>
                  <a:schemeClr val="tx2"/>
                </a:solidFill>
                <a:latin typeface="gobCL"/>
              </a:rPr>
              <a:t>Estigmatización social </a:t>
            </a:r>
            <a:r>
              <a:rPr lang="es-CL" dirty="0">
                <a:solidFill>
                  <a:schemeClr val="tx2"/>
                </a:solidFill>
                <a:latin typeface="gobCL"/>
              </a:rPr>
              <a:t>en los sectores de actividad laboral próximos, eliminando la capacidad de encontrar un nuevo trabajo de la víctima. </a:t>
            </a:r>
            <a:endParaRPr lang="es-ES" dirty="0">
              <a:solidFill>
                <a:schemeClr val="tx2"/>
              </a:solidFill>
              <a:latin typeface="gobCL"/>
            </a:endParaRPr>
          </a:p>
        </p:txBody>
      </p:sp>
    </p:spTree>
    <p:extLst>
      <p:ext uri="{BB962C8B-B14F-4D97-AF65-F5344CB8AC3E}">
        <p14:creationId xmlns:p14="http://schemas.microsoft.com/office/powerpoint/2010/main" val="4289524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ANNER PP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824030"/>
          </a:xfrm>
          <a:prstGeom prst="rect">
            <a:avLst/>
          </a:prstGeom>
        </p:spPr>
      </p:pic>
      <p:graphicFrame>
        <p:nvGraphicFramePr>
          <p:cNvPr id="5" name="Diagrama 4">
            <a:extLst>
              <a:ext uri="{FF2B5EF4-FFF2-40B4-BE49-F238E27FC236}">
                <a16:creationId xmlns:a16="http://schemas.microsoft.com/office/drawing/2014/main" id="{32FA02DE-03E9-4438-B597-A8E8B4E49CDA}"/>
              </a:ext>
            </a:extLst>
          </p:cNvPr>
          <p:cNvGraphicFramePr/>
          <p:nvPr>
            <p:extLst>
              <p:ext uri="{D42A27DB-BD31-4B8C-83A1-F6EECF244321}">
                <p14:modId xmlns:p14="http://schemas.microsoft.com/office/powerpoint/2010/main" val="397937348"/>
              </p:ext>
            </p:extLst>
          </p:nvPr>
        </p:nvGraphicFramePr>
        <p:xfrm>
          <a:off x="870120" y="1210784"/>
          <a:ext cx="740376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1 Título">
            <a:extLst>
              <a:ext uri="{FF2B5EF4-FFF2-40B4-BE49-F238E27FC236}">
                <a16:creationId xmlns:a16="http://schemas.microsoft.com/office/drawing/2014/main" id="{E38CC135-5623-4015-A478-6757017B6692}"/>
              </a:ext>
            </a:extLst>
          </p:cNvPr>
          <p:cNvSpPr txBox="1">
            <a:spLocks/>
          </p:cNvSpPr>
          <p:nvPr/>
        </p:nvSpPr>
        <p:spPr>
          <a:xfrm>
            <a:off x="870120" y="883314"/>
            <a:ext cx="7414645" cy="654939"/>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lnSpc>
                <a:spcPct val="107000"/>
              </a:lnSpc>
              <a:defRPr/>
            </a:pPr>
            <a:r>
              <a:rPr lang="es-ES_tradnl" sz="2400" b="1" dirty="0">
                <a:solidFill>
                  <a:schemeClr val="accent1">
                    <a:lumMod val="50000"/>
                  </a:schemeClr>
                </a:solidFill>
                <a:latin typeface="gobCL"/>
              </a:rPr>
              <a:t>Procedimiento Interno de Denuncias Acoso</a:t>
            </a:r>
          </a:p>
        </p:txBody>
      </p:sp>
    </p:spTree>
    <p:extLst>
      <p:ext uri="{BB962C8B-B14F-4D97-AF65-F5344CB8AC3E}">
        <p14:creationId xmlns:p14="http://schemas.microsoft.com/office/powerpoint/2010/main" val="1273435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ANNER PP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824030"/>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1926078" y="107004"/>
            <a:ext cx="6352162" cy="6750996"/>
          </a:xfrm>
          <a:prstGeom prst="rect">
            <a:avLst/>
          </a:prstGeom>
          <a:noFill/>
          <a:ln>
            <a:noFill/>
          </a:ln>
        </p:spPr>
      </p:pic>
      <p:sp>
        <p:nvSpPr>
          <p:cNvPr id="2" name="CuadroTexto 1"/>
          <p:cNvSpPr txBox="1"/>
          <p:nvPr/>
        </p:nvSpPr>
        <p:spPr>
          <a:xfrm>
            <a:off x="943263" y="-77821"/>
            <a:ext cx="461665" cy="6935821"/>
          </a:xfrm>
          <a:prstGeom prst="rect">
            <a:avLst/>
          </a:prstGeom>
          <a:noFill/>
        </p:spPr>
        <p:txBody>
          <a:bodyPr vert="vert270" wrap="square" rtlCol="0" anchor="ctr">
            <a:spAutoFit/>
          </a:bodyPr>
          <a:lstStyle/>
          <a:p>
            <a:r>
              <a:rPr lang="es-CL" dirty="0">
                <a:solidFill>
                  <a:schemeClr val="tx2"/>
                </a:solidFill>
              </a:rPr>
              <a:t>FLUJOGRAMA PROCEDIMIENTO DE DENUNCIA E INVESTIGACIÓN MALS</a:t>
            </a:r>
          </a:p>
        </p:txBody>
      </p:sp>
    </p:spTree>
    <p:extLst>
      <p:ext uri="{BB962C8B-B14F-4D97-AF65-F5344CB8AC3E}">
        <p14:creationId xmlns:p14="http://schemas.microsoft.com/office/powerpoint/2010/main" val="1867540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descr="BANNER PP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824030"/>
          </a:xfrm>
          <a:prstGeom prst="rect">
            <a:avLst/>
          </a:prstGeom>
        </p:spPr>
      </p:pic>
      <p:sp>
        <p:nvSpPr>
          <p:cNvPr id="2" name="CuadroTexto 1"/>
          <p:cNvSpPr txBox="1"/>
          <p:nvPr/>
        </p:nvSpPr>
        <p:spPr>
          <a:xfrm>
            <a:off x="1081668" y="788217"/>
            <a:ext cx="7270595" cy="646331"/>
          </a:xfrm>
          <a:prstGeom prst="rect">
            <a:avLst/>
          </a:prstGeom>
          <a:noFill/>
        </p:spPr>
        <p:txBody>
          <a:bodyPr wrap="square" rtlCol="0">
            <a:spAutoFit/>
          </a:bodyPr>
          <a:lstStyle/>
          <a:p>
            <a:pPr algn="ctr"/>
            <a:r>
              <a:rPr lang="es-CL" b="1" dirty="0">
                <a:solidFill>
                  <a:schemeClr val="accent5">
                    <a:lumMod val="75000"/>
                  </a:schemeClr>
                </a:solidFill>
                <a:latin typeface="gobCL"/>
              </a:rPr>
              <a:t>SISTEMA DE PROMOCIÓN DEL BUEN TRATO Y PREVENCIÓN DEL MALTRATO, ACOSO LABORAL Y SEXUAL.</a:t>
            </a:r>
          </a:p>
        </p:txBody>
      </p:sp>
      <p:sp>
        <p:nvSpPr>
          <p:cNvPr id="14" name="Elipse 13"/>
          <p:cNvSpPr/>
          <p:nvPr/>
        </p:nvSpPr>
        <p:spPr>
          <a:xfrm>
            <a:off x="3121608" y="3264340"/>
            <a:ext cx="2900784" cy="2255927"/>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L" b="1" dirty="0"/>
              <a:t>SISTEMA DE BUEN TRATO Y PREVENCIÓN MALS</a:t>
            </a:r>
          </a:p>
          <a:p>
            <a:pPr algn="ctr"/>
            <a:r>
              <a:rPr lang="es-CL" sz="1600" dirty="0"/>
              <a:t>Es un conjunto de </a:t>
            </a:r>
            <a:r>
              <a:rPr lang="es-CL" sz="1600" dirty="0">
                <a:latin typeface="gobCL"/>
              </a:rPr>
              <a:t>herramientas</a:t>
            </a:r>
            <a:r>
              <a:rPr lang="es-CL" sz="1600" dirty="0"/>
              <a:t> institucionales</a:t>
            </a:r>
          </a:p>
          <a:p>
            <a:pPr algn="ctr"/>
            <a:endParaRPr lang="es-CL" sz="1400" b="1" dirty="0"/>
          </a:p>
        </p:txBody>
      </p:sp>
      <p:sp>
        <p:nvSpPr>
          <p:cNvPr id="15" name="Rectángulo redondeado 14"/>
          <p:cNvSpPr/>
          <p:nvPr/>
        </p:nvSpPr>
        <p:spPr>
          <a:xfrm>
            <a:off x="894945" y="2906833"/>
            <a:ext cx="1879777" cy="1217691"/>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s-CL" sz="1400" dirty="0">
                <a:latin typeface="gobCL"/>
              </a:rPr>
              <a:t>PROTOCOLO DE BUEN TRATO</a:t>
            </a:r>
          </a:p>
        </p:txBody>
      </p:sp>
      <p:sp>
        <p:nvSpPr>
          <p:cNvPr id="16" name="Rectángulo redondeado 15"/>
          <p:cNvSpPr/>
          <p:nvPr/>
        </p:nvSpPr>
        <p:spPr>
          <a:xfrm>
            <a:off x="3439835" y="1607805"/>
            <a:ext cx="2264329" cy="1154783"/>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s-CL" sz="1400" dirty="0">
                <a:latin typeface="gobCL"/>
              </a:rPr>
              <a:t>POLÍTICA DE GESTIÓN Y DESARROLLO DE PERSONAS</a:t>
            </a:r>
          </a:p>
        </p:txBody>
      </p:sp>
      <p:sp>
        <p:nvSpPr>
          <p:cNvPr id="17" name="Rectángulo redondeado 16"/>
          <p:cNvSpPr/>
          <p:nvPr/>
        </p:nvSpPr>
        <p:spPr>
          <a:xfrm>
            <a:off x="6348366" y="2875464"/>
            <a:ext cx="2003897" cy="1280429"/>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L" sz="1400" dirty="0">
                <a:latin typeface="gobCL"/>
              </a:rPr>
              <a:t>CÓDIGO DE ÉTICA</a:t>
            </a:r>
          </a:p>
        </p:txBody>
      </p:sp>
      <p:sp>
        <p:nvSpPr>
          <p:cNvPr id="18" name="Rectángulo redondeado 17"/>
          <p:cNvSpPr/>
          <p:nvPr/>
        </p:nvSpPr>
        <p:spPr>
          <a:xfrm>
            <a:off x="1051272" y="5020954"/>
            <a:ext cx="1896893" cy="122082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CL" sz="1400" dirty="0">
                <a:latin typeface="gobCL"/>
              </a:rPr>
              <a:t>PROCEDIMIENTO DE DENUNCIA E INVESTIGACIÓN MALS</a:t>
            </a:r>
          </a:p>
        </p:txBody>
      </p:sp>
      <p:sp>
        <p:nvSpPr>
          <p:cNvPr id="19" name="Rectángulo redondeado 18"/>
          <p:cNvSpPr/>
          <p:nvPr/>
        </p:nvSpPr>
        <p:spPr>
          <a:xfrm>
            <a:off x="6288391" y="5089640"/>
            <a:ext cx="2063872" cy="1220820"/>
          </a:xfrm>
          <a:prstGeom prst="roundRect">
            <a:avLst/>
          </a:prstGeom>
          <a:solidFill>
            <a:srgbClr val="33CCCC"/>
          </a:solidFill>
        </p:spPr>
        <p:style>
          <a:lnRef idx="3">
            <a:schemeClr val="lt1"/>
          </a:lnRef>
          <a:fillRef idx="1">
            <a:schemeClr val="dk1"/>
          </a:fillRef>
          <a:effectRef idx="1">
            <a:schemeClr val="dk1"/>
          </a:effectRef>
          <a:fontRef idx="minor">
            <a:schemeClr val="lt1"/>
          </a:fontRef>
        </p:style>
        <p:txBody>
          <a:bodyPr rtlCol="0" anchor="ctr"/>
          <a:lstStyle/>
          <a:p>
            <a:pPr algn="ctr"/>
            <a:r>
              <a:rPr lang="es-CL" sz="1400" dirty="0">
                <a:latin typeface="gobCL"/>
              </a:rPr>
              <a:t>PROGRAMA TRIENAL BUEN TRATO Y PREVENCIÓN MALS 2020/2022</a:t>
            </a:r>
          </a:p>
        </p:txBody>
      </p:sp>
      <p:cxnSp>
        <p:nvCxnSpPr>
          <p:cNvPr id="21" name="Conector recto 20"/>
          <p:cNvCxnSpPr>
            <a:cxnSpLocks/>
            <a:stCxn id="16" idx="2"/>
            <a:endCxn id="14" idx="0"/>
          </p:cNvCxnSpPr>
          <p:nvPr/>
        </p:nvCxnSpPr>
        <p:spPr>
          <a:xfrm>
            <a:off x="4572000" y="2762588"/>
            <a:ext cx="0" cy="501752"/>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Conector recto 23"/>
          <p:cNvCxnSpPr>
            <a:cxnSpLocks/>
            <a:stCxn id="15" idx="3"/>
            <a:endCxn id="14" idx="1"/>
          </p:cNvCxnSpPr>
          <p:nvPr/>
        </p:nvCxnSpPr>
        <p:spPr>
          <a:xfrm>
            <a:off x="2774722" y="3515679"/>
            <a:ext cx="771696" cy="79034"/>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Conector recto 25"/>
          <p:cNvCxnSpPr>
            <a:cxnSpLocks/>
            <a:stCxn id="18" idx="3"/>
            <a:endCxn id="14" idx="3"/>
          </p:cNvCxnSpPr>
          <p:nvPr/>
        </p:nvCxnSpPr>
        <p:spPr>
          <a:xfrm flipV="1">
            <a:off x="2948165" y="5189894"/>
            <a:ext cx="598253" cy="44147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Conector recto 27"/>
          <p:cNvCxnSpPr>
            <a:cxnSpLocks/>
            <a:stCxn id="17" idx="1"/>
            <a:endCxn id="14" idx="7"/>
          </p:cNvCxnSpPr>
          <p:nvPr/>
        </p:nvCxnSpPr>
        <p:spPr>
          <a:xfrm flipH="1">
            <a:off x="5597582" y="3515679"/>
            <a:ext cx="750784" cy="790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Conector recto 29"/>
          <p:cNvCxnSpPr>
            <a:cxnSpLocks/>
            <a:stCxn id="19" idx="1"/>
            <a:endCxn id="14" idx="5"/>
          </p:cNvCxnSpPr>
          <p:nvPr/>
        </p:nvCxnSpPr>
        <p:spPr>
          <a:xfrm flipH="1" flipV="1">
            <a:off x="5597582" y="5189894"/>
            <a:ext cx="690809" cy="51015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7248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ANNER PP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824030"/>
          </a:xfrm>
          <a:prstGeom prst="rect">
            <a:avLst/>
          </a:prstGeom>
        </p:spPr>
      </p:pic>
      <p:sp>
        <p:nvSpPr>
          <p:cNvPr id="3" name="CuadroTexto 2">
            <a:extLst>
              <a:ext uri="{FF2B5EF4-FFF2-40B4-BE49-F238E27FC236}">
                <a16:creationId xmlns:a16="http://schemas.microsoft.com/office/drawing/2014/main" id="{ABF9CA26-634D-0E0A-B8C0-BE1DF3ED60EE}"/>
              </a:ext>
            </a:extLst>
          </p:cNvPr>
          <p:cNvSpPr txBox="1"/>
          <p:nvPr/>
        </p:nvSpPr>
        <p:spPr>
          <a:xfrm>
            <a:off x="3276600" y="2078920"/>
            <a:ext cx="5567363" cy="4524315"/>
          </a:xfrm>
          <a:prstGeom prst="rect">
            <a:avLst/>
          </a:prstGeom>
          <a:noFill/>
          <a:effectLst/>
        </p:spPr>
        <p:txBody>
          <a:bodyPr>
            <a:spAutoFit/>
          </a:bodyPr>
          <a:lstStyle/>
          <a:p>
            <a:pPr marL="285750" indent="-285750" algn="just">
              <a:buFont typeface="Arial" panose="020B0604020202020204" pitchFamily="34" charset="0"/>
              <a:buChar char="•"/>
              <a:defRPr/>
            </a:pPr>
            <a:r>
              <a:rPr lang="es-CL" b="1" dirty="0">
                <a:solidFill>
                  <a:schemeClr val="tx2"/>
                </a:solidFill>
                <a:latin typeface="gobCL"/>
              </a:rPr>
              <a:t>Su rol es informativo </a:t>
            </a:r>
            <a:r>
              <a:rPr lang="es-CL" dirty="0">
                <a:solidFill>
                  <a:schemeClr val="tx2"/>
                </a:solidFill>
                <a:latin typeface="gobCL"/>
              </a:rPr>
              <a:t>respecto al marco conceptual y normativo del acoso laboral o sexual, según corresponda, así como del procedimiento interno de denuncias. No debe generar informes, juicios ni indagaciones respecto de la denuncia.</a:t>
            </a:r>
          </a:p>
          <a:p>
            <a:pPr marL="285750" indent="-285750" algn="just">
              <a:buFont typeface="Arial" panose="020B0604020202020204" pitchFamily="34" charset="0"/>
              <a:buChar char="•"/>
              <a:defRPr/>
            </a:pPr>
            <a:endParaRPr lang="es-CL" b="1" dirty="0">
              <a:solidFill>
                <a:schemeClr val="tx2"/>
              </a:solidFill>
              <a:latin typeface="gobCL"/>
            </a:endParaRPr>
          </a:p>
          <a:p>
            <a:pPr marL="285750" indent="-285750" algn="just">
              <a:buFont typeface="Arial" panose="020B0604020202020204" pitchFamily="34" charset="0"/>
              <a:buChar char="•"/>
              <a:defRPr/>
            </a:pPr>
            <a:r>
              <a:rPr lang="es-CL" b="1" dirty="0">
                <a:solidFill>
                  <a:schemeClr val="tx2"/>
                </a:solidFill>
                <a:latin typeface="gobCL"/>
              </a:rPr>
              <a:t>No es requisito para presentar una denuncia el solicitar ayuda del receptor/a, </a:t>
            </a:r>
            <a:r>
              <a:rPr lang="es-CL" dirty="0">
                <a:solidFill>
                  <a:schemeClr val="tx2"/>
                </a:solidFill>
                <a:latin typeface="gobCL"/>
              </a:rPr>
              <a:t>pues legalmente existe la posibilidad de ingresar denuncias directamente a través de oficina de partes.</a:t>
            </a:r>
          </a:p>
          <a:p>
            <a:pPr marL="285750" indent="-285750" algn="just">
              <a:buFont typeface="Arial" panose="020B0604020202020204" pitchFamily="34" charset="0"/>
              <a:buChar char="•"/>
              <a:defRPr/>
            </a:pPr>
            <a:endParaRPr lang="es-CL" b="1" dirty="0">
              <a:solidFill>
                <a:schemeClr val="tx2"/>
              </a:solidFill>
              <a:latin typeface="gobCL"/>
            </a:endParaRPr>
          </a:p>
          <a:p>
            <a:pPr marL="285750" indent="-285750" algn="just">
              <a:buFont typeface="Arial" panose="020B0604020202020204" pitchFamily="34" charset="0"/>
              <a:buChar char="•"/>
              <a:defRPr/>
            </a:pPr>
            <a:r>
              <a:rPr lang="es-CL" b="1" dirty="0">
                <a:solidFill>
                  <a:schemeClr val="tx2"/>
                </a:solidFill>
                <a:latin typeface="gobCL"/>
              </a:rPr>
              <a:t>El(la) receptor(a) entregará un formulario de denuncia, </a:t>
            </a:r>
            <a:r>
              <a:rPr lang="es-CL" dirty="0">
                <a:solidFill>
                  <a:schemeClr val="tx2"/>
                </a:solidFill>
                <a:latin typeface="gobCL"/>
              </a:rPr>
              <a:t>cuyo fin es que sea identificado por oficina de partes y dirigido a la Autoridad correspondiente con el cumplimiento de los principios del procedimiento.</a:t>
            </a:r>
          </a:p>
        </p:txBody>
      </p:sp>
      <p:sp>
        <p:nvSpPr>
          <p:cNvPr id="5" name="1 Título">
            <a:extLst>
              <a:ext uri="{FF2B5EF4-FFF2-40B4-BE49-F238E27FC236}">
                <a16:creationId xmlns:a16="http://schemas.microsoft.com/office/drawing/2014/main" id="{0599BA74-3DA5-F930-648C-7FACC54C611F}"/>
              </a:ext>
            </a:extLst>
          </p:cNvPr>
          <p:cNvSpPr txBox="1">
            <a:spLocks/>
          </p:cNvSpPr>
          <p:nvPr/>
        </p:nvSpPr>
        <p:spPr>
          <a:xfrm>
            <a:off x="486383" y="863993"/>
            <a:ext cx="8357580" cy="880141"/>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lnSpc>
                <a:spcPct val="107000"/>
              </a:lnSpc>
              <a:defRPr/>
            </a:pPr>
            <a:r>
              <a:rPr lang="es-ES_tradnl" sz="2400" b="1" dirty="0">
                <a:solidFill>
                  <a:schemeClr val="accent1">
                    <a:lumMod val="50000"/>
                  </a:schemeClr>
                </a:solidFill>
                <a:latin typeface="gobCL"/>
              </a:rPr>
              <a:t>Procedimiento Interno de Denuncias Acoso</a:t>
            </a:r>
          </a:p>
          <a:p>
            <a:pPr algn="just">
              <a:lnSpc>
                <a:spcPct val="107000"/>
              </a:lnSpc>
              <a:defRPr/>
            </a:pPr>
            <a:r>
              <a:rPr lang="es-ES_tradnl" sz="2400" b="1" dirty="0">
                <a:solidFill>
                  <a:schemeClr val="accent1">
                    <a:lumMod val="50000"/>
                  </a:schemeClr>
                </a:solidFill>
                <a:latin typeface="gobCL"/>
              </a:rPr>
              <a:t>Rol de los Receptores de Denuncia</a:t>
            </a:r>
          </a:p>
        </p:txBody>
      </p:sp>
      <p:pic>
        <p:nvPicPr>
          <p:cNvPr id="2" name="Imagen 1">
            <a:extLst>
              <a:ext uri="{FF2B5EF4-FFF2-40B4-BE49-F238E27FC236}">
                <a16:creationId xmlns:a16="http://schemas.microsoft.com/office/drawing/2014/main" id="{9CAD5102-4166-BADA-646C-2F9C281526BF}"/>
              </a:ext>
            </a:extLst>
          </p:cNvPr>
          <p:cNvPicPr>
            <a:picLocks noChangeAspect="1"/>
          </p:cNvPicPr>
          <p:nvPr/>
        </p:nvPicPr>
        <p:blipFill>
          <a:blip r:embed="rId3"/>
          <a:stretch>
            <a:fillRect/>
          </a:stretch>
        </p:blipFill>
        <p:spPr>
          <a:xfrm>
            <a:off x="949261" y="2531173"/>
            <a:ext cx="2143125" cy="2143125"/>
          </a:xfrm>
          <a:prstGeom prst="rect">
            <a:avLst/>
          </a:prstGeom>
        </p:spPr>
      </p:pic>
    </p:spTree>
    <p:extLst>
      <p:ext uri="{BB962C8B-B14F-4D97-AF65-F5344CB8AC3E}">
        <p14:creationId xmlns:p14="http://schemas.microsoft.com/office/powerpoint/2010/main" val="4005864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ANNER PP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824030"/>
          </a:xfrm>
          <a:prstGeom prst="rect">
            <a:avLst/>
          </a:prstGeom>
        </p:spPr>
      </p:pic>
      <p:graphicFrame>
        <p:nvGraphicFramePr>
          <p:cNvPr id="3" name="Diagrama 2">
            <a:extLst>
              <a:ext uri="{FF2B5EF4-FFF2-40B4-BE49-F238E27FC236}">
                <a16:creationId xmlns:a16="http://schemas.microsoft.com/office/drawing/2014/main" id="{AE348001-8CA0-1F9C-86E3-2A339C8DBA74}"/>
              </a:ext>
            </a:extLst>
          </p:cNvPr>
          <p:cNvGraphicFramePr/>
          <p:nvPr>
            <p:extLst>
              <p:ext uri="{D42A27DB-BD31-4B8C-83A1-F6EECF244321}">
                <p14:modId xmlns:p14="http://schemas.microsoft.com/office/powerpoint/2010/main" val="1946199696"/>
              </p:ext>
            </p:extLst>
          </p:nvPr>
        </p:nvGraphicFramePr>
        <p:xfrm>
          <a:off x="821237" y="1402648"/>
          <a:ext cx="655054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a:extLst>
              <a:ext uri="{FF2B5EF4-FFF2-40B4-BE49-F238E27FC236}">
                <a16:creationId xmlns:a16="http://schemas.microsoft.com/office/drawing/2014/main" id="{D20E8916-40BE-64B1-1E5D-D07AA2A0CCEA}"/>
              </a:ext>
            </a:extLst>
          </p:cNvPr>
          <p:cNvSpPr/>
          <p:nvPr/>
        </p:nvSpPr>
        <p:spPr>
          <a:xfrm>
            <a:off x="7092280" y="2780928"/>
            <a:ext cx="1655369" cy="1981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dirty="0"/>
              <a:t>Artículo 90, letra B (Estatuto Administrativo)</a:t>
            </a:r>
            <a:endParaRPr lang="es-ES" dirty="0"/>
          </a:p>
        </p:txBody>
      </p:sp>
      <p:sp>
        <p:nvSpPr>
          <p:cNvPr id="6" name="1 Título">
            <a:extLst>
              <a:ext uri="{FF2B5EF4-FFF2-40B4-BE49-F238E27FC236}">
                <a16:creationId xmlns:a16="http://schemas.microsoft.com/office/drawing/2014/main" id="{47CE0ACF-F403-00EA-2C27-7106073B9E9B}"/>
              </a:ext>
            </a:extLst>
          </p:cNvPr>
          <p:cNvSpPr txBox="1">
            <a:spLocks/>
          </p:cNvSpPr>
          <p:nvPr/>
        </p:nvSpPr>
        <p:spPr>
          <a:xfrm>
            <a:off x="758951" y="702909"/>
            <a:ext cx="7414645" cy="654939"/>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lnSpc>
                <a:spcPct val="107000"/>
              </a:lnSpc>
              <a:defRPr/>
            </a:pPr>
            <a:r>
              <a:rPr lang="es-ES_tradnl" sz="2400" b="1" dirty="0">
                <a:solidFill>
                  <a:schemeClr val="accent1">
                    <a:lumMod val="50000"/>
                  </a:schemeClr>
                </a:solidFill>
                <a:latin typeface="gobCL"/>
              </a:rPr>
              <a:t>Derechos derivados de la denuncia</a:t>
            </a:r>
          </a:p>
        </p:txBody>
      </p:sp>
    </p:spTree>
    <p:extLst>
      <p:ext uri="{BB962C8B-B14F-4D97-AF65-F5344CB8AC3E}">
        <p14:creationId xmlns:p14="http://schemas.microsoft.com/office/powerpoint/2010/main" val="1051825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ANNER PP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824030"/>
          </a:xfrm>
          <a:prstGeom prst="rect">
            <a:avLst/>
          </a:prstGeom>
        </p:spPr>
      </p:pic>
      <p:sp>
        <p:nvSpPr>
          <p:cNvPr id="3" name="Marcador de contenido 2">
            <a:extLst>
              <a:ext uri="{FF2B5EF4-FFF2-40B4-BE49-F238E27FC236}">
                <a16:creationId xmlns:a16="http://schemas.microsoft.com/office/drawing/2014/main" id="{48E63478-5C85-4E8C-2D51-18145160FCAA}"/>
              </a:ext>
            </a:extLst>
          </p:cNvPr>
          <p:cNvSpPr txBox="1">
            <a:spLocks/>
          </p:cNvSpPr>
          <p:nvPr/>
        </p:nvSpPr>
        <p:spPr>
          <a:xfrm>
            <a:off x="127445" y="931703"/>
            <a:ext cx="4362259" cy="2880042"/>
          </a:xfrm>
          <a:prstGeom prst="rect">
            <a:avLst/>
          </a:prstGeom>
        </p:spPr>
        <p:txBody>
          <a:bodyPr/>
          <a:lstStyle>
            <a:lvl1pPr marL="342900" indent="-342900" algn="l" defTabSz="457200" rtl="0" eaLnBrk="1" fontAlgn="base" hangingPunct="1">
              <a:spcBef>
                <a:spcPct val="20000"/>
              </a:spcBef>
              <a:spcAft>
                <a:spcPct val="0"/>
              </a:spcAft>
              <a:buFont typeface="Arial" pitchFamily="34" charset="0"/>
              <a:buChar char="•"/>
              <a:defRPr sz="2000" kern="1200">
                <a:solidFill>
                  <a:srgbClr val="595959"/>
                </a:solidFill>
                <a:latin typeface="Verdana"/>
                <a:ea typeface="ヒラギノ角ゴ Pro W3" charset="-128"/>
                <a:cs typeface="Verdana"/>
              </a:defRPr>
            </a:lvl1pPr>
            <a:lvl2pPr marL="742950" indent="-285750" algn="l" defTabSz="457200" rtl="0" eaLnBrk="1" fontAlgn="base" hangingPunct="1">
              <a:spcBef>
                <a:spcPct val="20000"/>
              </a:spcBef>
              <a:spcAft>
                <a:spcPct val="0"/>
              </a:spcAft>
              <a:buFont typeface="Arial" pitchFamily="34" charset="0"/>
              <a:buChar char="–"/>
              <a:defRPr sz="2800" kern="1200">
                <a:solidFill>
                  <a:srgbClr val="595959"/>
                </a:solidFill>
                <a:latin typeface="Verdana"/>
                <a:ea typeface="ヒラギノ角ゴ Pro W3" charset="-128"/>
                <a:cs typeface="Verdana"/>
              </a:defRPr>
            </a:lvl2pPr>
            <a:lvl3pPr marL="1143000" indent="-228600" algn="l" defTabSz="457200" rtl="0" eaLnBrk="1" fontAlgn="base" hangingPunct="1">
              <a:spcBef>
                <a:spcPct val="20000"/>
              </a:spcBef>
              <a:spcAft>
                <a:spcPct val="0"/>
              </a:spcAft>
              <a:buFont typeface="Arial" pitchFamily="34" charset="0"/>
              <a:buChar char="•"/>
              <a:defRPr sz="1600" kern="1200">
                <a:solidFill>
                  <a:srgbClr val="595959"/>
                </a:solidFill>
                <a:latin typeface="Verdana"/>
                <a:ea typeface="ヒラギノ角ゴ Pro W3" charset="-128"/>
                <a:cs typeface="Verdana"/>
              </a:defRPr>
            </a:lvl3pPr>
            <a:lvl4pPr marL="1600200" indent="-228600" algn="l" defTabSz="457200" rtl="0" eaLnBrk="1" fontAlgn="base" hangingPunct="1">
              <a:spcBef>
                <a:spcPct val="20000"/>
              </a:spcBef>
              <a:spcAft>
                <a:spcPct val="0"/>
              </a:spcAft>
              <a:buFont typeface="Arial" pitchFamily="34" charset="0"/>
              <a:buChar char="–"/>
              <a:defRPr sz="1400" kern="1200">
                <a:solidFill>
                  <a:srgbClr val="595959"/>
                </a:solidFill>
                <a:latin typeface="Verdana"/>
                <a:ea typeface="ヒラギノ角ゴ Pro W3" charset="-128"/>
                <a:cs typeface="Verdana"/>
              </a:defRPr>
            </a:lvl4pPr>
            <a:lvl5pPr marL="2057400" indent="-228600" algn="l" defTabSz="457200" rtl="0" eaLnBrk="1" fontAlgn="base" hangingPunct="1">
              <a:spcBef>
                <a:spcPct val="20000"/>
              </a:spcBef>
              <a:spcAft>
                <a:spcPct val="0"/>
              </a:spcAft>
              <a:buFont typeface="Arial" pitchFamily="34" charset="0"/>
              <a:buChar char="»"/>
              <a:defRPr sz="1400" kern="1200">
                <a:solidFill>
                  <a:srgbClr val="595959"/>
                </a:solidFill>
                <a:latin typeface="Verdana"/>
                <a:ea typeface="ヒラギノ角ゴ Pro W3"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CL" altLang="es-ES" sz="1800" b="1" dirty="0">
                <a:solidFill>
                  <a:schemeClr val="accent1"/>
                </a:solidFill>
                <a:latin typeface="+mn-lt"/>
              </a:rPr>
              <a:t>Toda denuncia debe contener:</a:t>
            </a:r>
          </a:p>
          <a:p>
            <a:pPr algn="just">
              <a:buFont typeface="Wingdings" panose="05000000000000000000" pitchFamily="2" charset="2"/>
              <a:buChar char="v"/>
            </a:pPr>
            <a:endParaRPr lang="es-CL" altLang="es-ES" sz="1800" dirty="0">
              <a:latin typeface="+mn-lt"/>
            </a:endParaRPr>
          </a:p>
          <a:p>
            <a:pPr lvl="1" algn="just">
              <a:buFont typeface="Wingdings" panose="05000000000000000000" pitchFamily="2" charset="2"/>
              <a:buChar char="ü"/>
            </a:pPr>
            <a:r>
              <a:rPr lang="es-CL" altLang="es-ES" sz="1600" dirty="0">
                <a:solidFill>
                  <a:schemeClr val="tx2"/>
                </a:solidFill>
                <a:latin typeface="gobCL"/>
                <a:ea typeface="+mn-ea"/>
                <a:cs typeface="+mn-cs"/>
              </a:rPr>
              <a:t>Sobre cerrado indicando a qué autoridad va dirigida, y que se trata de un documento </a:t>
            </a:r>
            <a:r>
              <a:rPr lang="es-CL" altLang="es-ES" sz="1600" b="1" dirty="0">
                <a:solidFill>
                  <a:schemeClr val="tx2"/>
                </a:solidFill>
                <a:latin typeface="gobCL"/>
                <a:ea typeface="+mn-ea"/>
                <a:cs typeface="+mn-cs"/>
              </a:rPr>
              <a:t>CONFIDENCIAL.</a:t>
            </a:r>
          </a:p>
          <a:p>
            <a:pPr lvl="1" algn="just">
              <a:buFont typeface="Wingdings" panose="05000000000000000000" pitchFamily="2" charset="2"/>
              <a:buChar char="ü"/>
            </a:pPr>
            <a:r>
              <a:rPr lang="es-CL" altLang="es-ES" sz="1600" b="1" dirty="0">
                <a:solidFill>
                  <a:schemeClr val="tx2"/>
                </a:solidFill>
                <a:latin typeface="gobCL"/>
                <a:ea typeface="+mn-ea"/>
                <a:cs typeface="+mn-cs"/>
              </a:rPr>
              <a:t>Datos de identificación del denunciante </a:t>
            </a:r>
            <a:r>
              <a:rPr lang="es-CL" altLang="es-ES" sz="1600" dirty="0">
                <a:solidFill>
                  <a:schemeClr val="tx2"/>
                </a:solidFill>
                <a:latin typeface="gobCL"/>
                <a:ea typeface="+mn-ea"/>
                <a:cs typeface="+mn-cs"/>
              </a:rPr>
              <a:t>(nombre completo, RUT, Dirección), nombre de la persona denunciada, firma del/la denunciante.</a:t>
            </a:r>
          </a:p>
        </p:txBody>
      </p:sp>
      <p:sp>
        <p:nvSpPr>
          <p:cNvPr id="5" name="CuadroTexto 4">
            <a:extLst>
              <a:ext uri="{FF2B5EF4-FFF2-40B4-BE49-F238E27FC236}">
                <a16:creationId xmlns:a16="http://schemas.microsoft.com/office/drawing/2014/main" id="{0F6A07E3-32F9-A1E1-A002-D456EEBBA83A}"/>
              </a:ext>
            </a:extLst>
          </p:cNvPr>
          <p:cNvSpPr txBox="1"/>
          <p:nvPr/>
        </p:nvSpPr>
        <p:spPr>
          <a:xfrm>
            <a:off x="127445" y="3559446"/>
            <a:ext cx="4572000" cy="2800767"/>
          </a:xfrm>
          <a:prstGeom prst="rect">
            <a:avLst/>
          </a:prstGeom>
          <a:noFill/>
        </p:spPr>
        <p:txBody>
          <a:bodyPr wrap="square">
            <a:spAutoFit/>
          </a:bodyPr>
          <a:lstStyle/>
          <a:p>
            <a:pPr marL="742950" lvl="1" indent="-285750" algn="just">
              <a:buFont typeface="Wingdings" panose="05000000000000000000" pitchFamily="2" charset="2"/>
              <a:buChar char="ü"/>
            </a:pPr>
            <a:r>
              <a:rPr lang="es-CL" altLang="es-ES" sz="1600" dirty="0">
                <a:solidFill>
                  <a:schemeClr val="tx2"/>
                </a:solidFill>
                <a:latin typeface="gobCL"/>
                <a:ea typeface="+mn-ea"/>
                <a:cs typeface="+mn-cs"/>
              </a:rPr>
              <a:t>Se recomienda </a:t>
            </a:r>
            <a:r>
              <a:rPr lang="es-CL" altLang="es-ES" sz="1600" b="1" dirty="0">
                <a:solidFill>
                  <a:schemeClr val="tx2"/>
                </a:solidFill>
                <a:latin typeface="gobCL"/>
                <a:ea typeface="+mn-ea"/>
                <a:cs typeface="+mn-cs"/>
              </a:rPr>
              <a:t>relato específico de las situaciones a denunciar</a:t>
            </a:r>
            <a:r>
              <a:rPr lang="es-CL" altLang="es-ES" sz="1600" dirty="0">
                <a:solidFill>
                  <a:schemeClr val="tx2"/>
                </a:solidFill>
                <a:latin typeface="gobCL"/>
                <a:ea typeface="+mn-ea"/>
                <a:cs typeface="+mn-cs"/>
              </a:rPr>
              <a:t>, idealmente con fechas, y relatadas cronológicamente.</a:t>
            </a:r>
          </a:p>
          <a:p>
            <a:pPr lvl="1" algn="just"/>
            <a:endParaRPr lang="es-CL" altLang="es-ES" sz="1600" dirty="0">
              <a:solidFill>
                <a:schemeClr val="tx2"/>
              </a:solidFill>
              <a:latin typeface="gobCL"/>
              <a:ea typeface="+mn-ea"/>
              <a:cs typeface="+mn-cs"/>
            </a:endParaRPr>
          </a:p>
          <a:p>
            <a:pPr marL="742950" lvl="1" indent="-285750" algn="just">
              <a:buFont typeface="Wingdings" panose="05000000000000000000" pitchFamily="2" charset="2"/>
              <a:buChar char="ü"/>
            </a:pPr>
            <a:r>
              <a:rPr lang="es-CL" altLang="es-ES" sz="1600" dirty="0">
                <a:solidFill>
                  <a:schemeClr val="tx2"/>
                </a:solidFill>
                <a:latin typeface="gobCL"/>
                <a:ea typeface="+mn-ea"/>
                <a:cs typeface="+mn-cs"/>
              </a:rPr>
              <a:t>En el caso que las tenga, acompañar la denuncia con </a:t>
            </a:r>
            <a:r>
              <a:rPr lang="es-CL" altLang="es-ES" sz="1600" b="1" dirty="0">
                <a:solidFill>
                  <a:schemeClr val="tx2"/>
                </a:solidFill>
                <a:latin typeface="gobCL"/>
                <a:ea typeface="+mn-ea"/>
                <a:cs typeface="+mn-cs"/>
              </a:rPr>
              <a:t>pruebas</a:t>
            </a:r>
            <a:r>
              <a:rPr lang="es-CL" altLang="es-ES" sz="1600" dirty="0">
                <a:solidFill>
                  <a:schemeClr val="tx2"/>
                </a:solidFill>
                <a:latin typeface="gobCL"/>
                <a:ea typeface="+mn-ea"/>
                <a:cs typeface="+mn-cs"/>
              </a:rPr>
              <a:t>.</a:t>
            </a:r>
          </a:p>
          <a:p>
            <a:pPr lvl="1" algn="just"/>
            <a:endParaRPr lang="es-CL" altLang="es-ES" sz="1600" dirty="0">
              <a:solidFill>
                <a:schemeClr val="tx2"/>
              </a:solidFill>
              <a:latin typeface="gobCL"/>
              <a:ea typeface="+mn-ea"/>
              <a:cs typeface="+mn-cs"/>
            </a:endParaRPr>
          </a:p>
          <a:p>
            <a:pPr marL="742950" lvl="1" indent="-285750" algn="just">
              <a:buFont typeface="Wingdings" panose="05000000000000000000" pitchFamily="2" charset="2"/>
              <a:buChar char="ü"/>
            </a:pPr>
            <a:r>
              <a:rPr lang="es-CL" altLang="es-ES" sz="1600" dirty="0">
                <a:solidFill>
                  <a:schemeClr val="tx2"/>
                </a:solidFill>
                <a:latin typeface="gobCL"/>
                <a:ea typeface="+mn-ea"/>
                <a:cs typeface="+mn-cs"/>
              </a:rPr>
              <a:t>Se recomienda nombrar eventuales </a:t>
            </a:r>
            <a:r>
              <a:rPr lang="es-CL" altLang="es-ES" sz="1600" b="1" dirty="0">
                <a:solidFill>
                  <a:schemeClr val="tx2"/>
                </a:solidFill>
                <a:latin typeface="gobCL"/>
                <a:ea typeface="+mn-ea"/>
                <a:cs typeface="+mn-cs"/>
              </a:rPr>
              <a:t>testigos</a:t>
            </a:r>
            <a:r>
              <a:rPr lang="es-CL" altLang="es-ES" sz="1600" dirty="0">
                <a:solidFill>
                  <a:schemeClr val="tx2"/>
                </a:solidFill>
                <a:latin typeface="gobCL"/>
                <a:ea typeface="+mn-ea"/>
                <a:cs typeface="+mn-cs"/>
              </a:rPr>
              <a:t> de las situaciones que denuncia para que fiscal o investigador sepa a quienes podría citar a declarar.</a:t>
            </a:r>
          </a:p>
        </p:txBody>
      </p:sp>
      <p:pic>
        <p:nvPicPr>
          <p:cNvPr id="7" name="Imagen 6">
            <a:extLst>
              <a:ext uri="{FF2B5EF4-FFF2-40B4-BE49-F238E27FC236}">
                <a16:creationId xmlns:a16="http://schemas.microsoft.com/office/drawing/2014/main" id="{D5F006AD-3342-26EA-1A29-2D8744B1BB43}"/>
              </a:ext>
            </a:extLst>
          </p:cNvPr>
          <p:cNvPicPr>
            <a:picLocks noChangeAspect="1"/>
          </p:cNvPicPr>
          <p:nvPr/>
        </p:nvPicPr>
        <p:blipFill>
          <a:blip r:embed="rId3"/>
          <a:stretch>
            <a:fillRect/>
          </a:stretch>
        </p:blipFill>
        <p:spPr>
          <a:xfrm>
            <a:off x="4863466" y="1469517"/>
            <a:ext cx="4163501" cy="4556379"/>
          </a:xfrm>
          <a:prstGeom prst="rect">
            <a:avLst/>
          </a:prstGeom>
        </p:spPr>
      </p:pic>
    </p:spTree>
    <p:extLst>
      <p:ext uri="{BB962C8B-B14F-4D97-AF65-F5344CB8AC3E}">
        <p14:creationId xmlns:p14="http://schemas.microsoft.com/office/powerpoint/2010/main" val="2206265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descr="BANNER PP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824030"/>
          </a:xfrm>
          <a:prstGeom prst="rect">
            <a:avLst/>
          </a:prstGeom>
        </p:spPr>
      </p:pic>
    </p:spTree>
    <p:extLst>
      <p:ext uri="{BB962C8B-B14F-4D97-AF65-F5344CB8AC3E}">
        <p14:creationId xmlns:p14="http://schemas.microsoft.com/office/powerpoint/2010/main" val="2132680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5.png"/>
          <p:cNvPicPr>
            <a:picLocks noChangeAspect="1"/>
          </p:cNvPicPr>
          <p:nvPr/>
        </p:nvPicPr>
        <p:blipFill>
          <a:blip r:embed="rId2">
            <a:alphaModFix amt="44000"/>
            <a:extLst>
              <a:ext uri="{28A0092B-C50C-407E-A947-70E740481C1C}">
                <a14:useLocalDpi xmlns:a14="http://schemas.microsoft.com/office/drawing/2010/main"/>
              </a:ext>
            </a:extLst>
          </a:blip>
          <a:stretch>
            <a:fillRect/>
          </a:stretch>
        </p:blipFill>
        <p:spPr>
          <a:xfrm>
            <a:off x="7452033" y="4157962"/>
            <a:ext cx="1691967" cy="2703659"/>
          </a:xfrm>
          <a:prstGeom prst="rect">
            <a:avLst/>
          </a:prstGeom>
        </p:spPr>
      </p:pic>
      <p:pic>
        <p:nvPicPr>
          <p:cNvPr id="6" name="Imagen 5" descr="13.png"/>
          <p:cNvPicPr>
            <a:picLocks noChangeAspect="1"/>
          </p:cNvPicPr>
          <p:nvPr/>
        </p:nvPicPr>
        <p:blipFill>
          <a:blip r:embed="rId3">
            <a:alphaModFix amt="44000"/>
            <a:extLst>
              <a:ext uri="{28A0092B-C50C-407E-A947-70E740481C1C}">
                <a14:useLocalDpi xmlns:a14="http://schemas.microsoft.com/office/drawing/2010/main"/>
              </a:ext>
            </a:extLst>
          </a:blip>
          <a:stretch>
            <a:fillRect/>
          </a:stretch>
        </p:blipFill>
        <p:spPr>
          <a:xfrm>
            <a:off x="0" y="4834065"/>
            <a:ext cx="1384798" cy="2023935"/>
          </a:xfrm>
          <a:prstGeom prst="rect">
            <a:avLst/>
          </a:prstGeom>
        </p:spPr>
      </p:pic>
      <p:pic>
        <p:nvPicPr>
          <p:cNvPr id="7" name="Imagen 6" descr="3.png"/>
          <p:cNvPicPr>
            <a:picLocks noChangeAspect="1"/>
          </p:cNvPicPr>
          <p:nvPr/>
        </p:nvPicPr>
        <p:blipFill>
          <a:blip r:embed="rId4">
            <a:alphaModFix amt="44000"/>
            <a:extLst>
              <a:ext uri="{28A0092B-C50C-407E-A947-70E740481C1C}">
                <a14:useLocalDpi xmlns:a14="http://schemas.microsoft.com/office/drawing/2010/main"/>
              </a:ext>
            </a:extLst>
          </a:blip>
          <a:stretch>
            <a:fillRect/>
          </a:stretch>
        </p:blipFill>
        <p:spPr>
          <a:xfrm>
            <a:off x="6164195" y="4413399"/>
            <a:ext cx="1386071" cy="2448222"/>
          </a:xfrm>
          <a:prstGeom prst="rect">
            <a:avLst/>
          </a:prstGeom>
        </p:spPr>
      </p:pic>
      <p:pic>
        <p:nvPicPr>
          <p:cNvPr id="9" name="Imagen 8" descr="16.png"/>
          <p:cNvPicPr>
            <a:picLocks noChangeAspect="1"/>
          </p:cNvPicPr>
          <p:nvPr/>
        </p:nvPicPr>
        <p:blipFill>
          <a:blip r:embed="rId5">
            <a:alphaModFix amt="44000"/>
            <a:extLst>
              <a:ext uri="{28A0092B-C50C-407E-A947-70E740481C1C}">
                <a14:useLocalDpi xmlns:a14="http://schemas.microsoft.com/office/drawing/2010/main"/>
              </a:ext>
            </a:extLst>
          </a:blip>
          <a:stretch>
            <a:fillRect/>
          </a:stretch>
        </p:blipFill>
        <p:spPr>
          <a:xfrm>
            <a:off x="1077923" y="4310260"/>
            <a:ext cx="1555376" cy="2551361"/>
          </a:xfrm>
          <a:prstGeom prst="rect">
            <a:avLst/>
          </a:prstGeom>
        </p:spPr>
      </p:pic>
      <p:pic>
        <p:nvPicPr>
          <p:cNvPr id="11" name="Imagen 10" descr="7.png"/>
          <p:cNvPicPr>
            <a:picLocks noChangeAspect="1"/>
          </p:cNvPicPr>
          <p:nvPr/>
        </p:nvPicPr>
        <p:blipFill>
          <a:blip r:embed="rId6">
            <a:alphaModFix amt="44000"/>
            <a:extLst>
              <a:ext uri="{28A0092B-C50C-407E-A947-70E740481C1C}">
                <a14:useLocalDpi xmlns:a14="http://schemas.microsoft.com/office/drawing/2010/main"/>
              </a:ext>
            </a:extLst>
          </a:blip>
          <a:stretch>
            <a:fillRect/>
          </a:stretch>
        </p:blipFill>
        <p:spPr>
          <a:xfrm>
            <a:off x="2411293" y="5328096"/>
            <a:ext cx="2009775" cy="1533525"/>
          </a:xfrm>
          <a:prstGeom prst="rect">
            <a:avLst/>
          </a:prstGeom>
        </p:spPr>
      </p:pic>
      <p:pic>
        <p:nvPicPr>
          <p:cNvPr id="12" name="Imagen 11" descr="madre e hijo.png"/>
          <p:cNvPicPr>
            <a:picLocks noChangeAspect="1"/>
          </p:cNvPicPr>
          <p:nvPr/>
        </p:nvPicPr>
        <p:blipFill>
          <a:blip r:embed="rId7" cstate="screen">
            <a:alphaModFix amt="44000"/>
            <a:extLst>
              <a:ext uri="{28A0092B-C50C-407E-A947-70E740481C1C}">
                <a14:useLocalDpi xmlns:a14="http://schemas.microsoft.com/office/drawing/2010/main"/>
              </a:ext>
            </a:extLst>
          </a:blip>
          <a:stretch>
            <a:fillRect/>
          </a:stretch>
        </p:blipFill>
        <p:spPr>
          <a:xfrm>
            <a:off x="4115099" y="4704837"/>
            <a:ext cx="2015414" cy="2091467"/>
          </a:xfrm>
          <a:prstGeom prst="rect">
            <a:avLst/>
          </a:prstGeom>
        </p:spPr>
      </p:pic>
      <p:pic>
        <p:nvPicPr>
          <p:cNvPr id="10" name="Imagen 9">
            <a:extLst>
              <a:ext uri="{FF2B5EF4-FFF2-40B4-BE49-F238E27FC236}">
                <a16:creationId xmlns:a16="http://schemas.microsoft.com/office/drawing/2014/main" id="{F0B57839-FA4B-4D21-A2E3-57D4960B9D0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33185" y="1622110"/>
            <a:ext cx="3097328" cy="2791289"/>
          </a:xfrm>
          <a:prstGeom prst="rect">
            <a:avLst/>
          </a:prstGeom>
        </p:spPr>
      </p:pic>
    </p:spTree>
    <p:extLst>
      <p:ext uri="{BB962C8B-B14F-4D97-AF65-F5344CB8AC3E}">
        <p14:creationId xmlns:p14="http://schemas.microsoft.com/office/powerpoint/2010/main" val="2540292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descr="BANNER PP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824030"/>
          </a:xfrm>
          <a:prstGeom prst="rect">
            <a:avLst/>
          </a:prstGeom>
        </p:spPr>
      </p:pic>
      <p:sp>
        <p:nvSpPr>
          <p:cNvPr id="3" name="Google Shape;117;p3"/>
          <p:cNvSpPr/>
          <p:nvPr/>
        </p:nvSpPr>
        <p:spPr>
          <a:xfrm>
            <a:off x="566719" y="2178996"/>
            <a:ext cx="3168352" cy="1250004"/>
          </a:xfrm>
          <a:prstGeom prst="roundRect">
            <a:avLst>
              <a:gd name="adj" fmla="val 16667"/>
            </a:avLst>
          </a:prstGeom>
          <a:solidFill>
            <a:srgbClr val="0070C0"/>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600" b="1" dirty="0">
                <a:solidFill>
                  <a:schemeClr val="lt1"/>
                </a:solidFill>
                <a:latin typeface="Candara"/>
                <a:ea typeface="Candara"/>
                <a:cs typeface="Candara"/>
                <a:sym typeface="Candara"/>
              </a:rPr>
              <a:t>Política de Desarrollo </a:t>
            </a:r>
            <a:endParaRPr sz="1600" dirty="0"/>
          </a:p>
          <a:p>
            <a:pPr marL="0" marR="0" lvl="0" indent="0" algn="ctr" rtl="0">
              <a:spcBef>
                <a:spcPts val="0"/>
              </a:spcBef>
              <a:spcAft>
                <a:spcPts val="0"/>
              </a:spcAft>
              <a:buNone/>
            </a:pPr>
            <a:r>
              <a:rPr lang="es-CL" sz="1600" b="1" dirty="0">
                <a:solidFill>
                  <a:schemeClr val="lt1"/>
                </a:solidFill>
                <a:latin typeface="Candara"/>
                <a:ea typeface="Candara"/>
                <a:cs typeface="Candara"/>
                <a:sym typeface="Candara"/>
              </a:rPr>
              <a:t>de Personas. </a:t>
            </a:r>
            <a:r>
              <a:rPr lang="es-CL" sz="1600" b="1" i="1" dirty="0">
                <a:solidFill>
                  <a:schemeClr val="lt1"/>
                </a:solidFill>
                <a:latin typeface="Candara"/>
                <a:ea typeface="Candara"/>
                <a:cs typeface="Candara"/>
                <a:sym typeface="Candara"/>
              </a:rPr>
              <a:t>Aprobada por Resolución Exenta N°767 de Septiembre 2020.</a:t>
            </a:r>
            <a:endParaRPr sz="1600" dirty="0"/>
          </a:p>
        </p:txBody>
      </p:sp>
      <p:sp>
        <p:nvSpPr>
          <p:cNvPr id="5" name="Google Shape;119;p3"/>
          <p:cNvSpPr txBox="1"/>
          <p:nvPr/>
        </p:nvSpPr>
        <p:spPr>
          <a:xfrm>
            <a:off x="4207309" y="768083"/>
            <a:ext cx="4316142" cy="18158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L" sz="1600" b="1" dirty="0">
                <a:solidFill>
                  <a:schemeClr val="tx2">
                    <a:lumMod val="75000"/>
                  </a:schemeClr>
                </a:solidFill>
                <a:latin typeface="gobCL"/>
                <a:ea typeface="Calibri"/>
                <a:cs typeface="Calibri"/>
                <a:sym typeface="Calibri"/>
              </a:rPr>
              <a:t>La Política de Desarrollo de Personas de la Subsecretaría de Salud Pública y Subsecretaría de Redes Asistenciales, integra las orientaciones definidas por la institución en las distintas etapas del ciclo de vida laboral de funcionarios y funcionarias.</a:t>
            </a:r>
            <a:endParaRPr b="1" dirty="0">
              <a:solidFill>
                <a:schemeClr val="tx2">
                  <a:lumMod val="75000"/>
                </a:schemeClr>
              </a:solidFill>
              <a:latin typeface="gobCL"/>
            </a:endParaRPr>
          </a:p>
        </p:txBody>
      </p:sp>
      <p:pic>
        <p:nvPicPr>
          <p:cNvPr id="6" name="Google Shape;120;p3"/>
          <p:cNvPicPr preferRelativeResize="0"/>
          <p:nvPr/>
        </p:nvPicPr>
        <p:blipFill rotWithShape="1">
          <a:blip r:embed="rId3">
            <a:alphaModFix/>
          </a:blip>
          <a:srcRect/>
          <a:stretch/>
        </p:blipFill>
        <p:spPr>
          <a:xfrm>
            <a:off x="939125" y="3501957"/>
            <a:ext cx="2368279" cy="295137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grpSp>
        <p:nvGrpSpPr>
          <p:cNvPr id="7" name="Google Shape;121;p3"/>
          <p:cNvGrpSpPr/>
          <p:nvPr/>
        </p:nvGrpSpPr>
        <p:grpSpPr>
          <a:xfrm>
            <a:off x="3735065" y="2556419"/>
            <a:ext cx="5229417" cy="4209103"/>
            <a:chOff x="0" y="0"/>
            <a:chExt cx="4752528" cy="4082511"/>
          </a:xfrm>
        </p:grpSpPr>
        <p:sp>
          <p:nvSpPr>
            <p:cNvPr id="8" name="Google Shape;122;p3"/>
            <p:cNvSpPr/>
            <p:nvPr/>
          </p:nvSpPr>
          <p:spPr>
            <a:xfrm>
              <a:off x="0" y="0"/>
              <a:ext cx="4752528" cy="1275784"/>
            </a:xfrm>
            <a:prstGeom prst="roundRect">
              <a:avLst>
                <a:gd name="adj" fmla="val 1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3;p3"/>
            <p:cNvSpPr txBox="1"/>
            <p:nvPr/>
          </p:nvSpPr>
          <p:spPr>
            <a:xfrm>
              <a:off x="1078083" y="63789"/>
              <a:ext cx="3674443" cy="1275784"/>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None/>
              </a:pPr>
              <a:r>
                <a:rPr lang="es-CL" sz="1500" b="1" dirty="0">
                  <a:solidFill>
                    <a:schemeClr val="lt1"/>
                  </a:solidFill>
                  <a:latin typeface="Calibri"/>
                  <a:ea typeface="Calibri"/>
                  <a:cs typeface="Calibri"/>
                  <a:sym typeface="Calibri"/>
                </a:rPr>
                <a:t>OBJETIVO PRINCIPAL</a:t>
              </a:r>
              <a:endParaRPr sz="1500" b="1" dirty="0">
                <a:solidFill>
                  <a:schemeClr val="lt1"/>
                </a:solidFill>
                <a:latin typeface="Calibri"/>
                <a:ea typeface="Calibri"/>
                <a:cs typeface="Calibri"/>
                <a:sym typeface="Calibri"/>
              </a:endParaRPr>
            </a:p>
            <a:p>
              <a:pPr marL="114300" marR="0" lvl="1" indent="-114300" algn="l" rtl="0">
                <a:lnSpc>
                  <a:spcPct val="90000"/>
                </a:lnSpc>
                <a:spcBef>
                  <a:spcPts val="525"/>
                </a:spcBef>
                <a:spcAft>
                  <a:spcPts val="0"/>
                </a:spcAft>
                <a:buClr>
                  <a:schemeClr val="lt1"/>
                </a:buClr>
                <a:buSzPts val="1200"/>
                <a:buFont typeface="Calibri"/>
                <a:buChar char="•"/>
              </a:pPr>
              <a:r>
                <a:rPr lang="es-CL" sz="1400" b="0" i="0" u="none" strike="noStrike" cap="none" dirty="0">
                  <a:solidFill>
                    <a:schemeClr val="lt1"/>
                  </a:solidFill>
                  <a:latin typeface="Calibri"/>
                  <a:ea typeface="Calibri"/>
                  <a:cs typeface="Calibri"/>
                  <a:sym typeface="Calibri"/>
                </a:rPr>
                <a:t>Que funcionarias y funcionarios desarrollen competencias y habilidades. </a:t>
              </a:r>
              <a:endParaRPr sz="1400" b="0" i="0" u="none" strike="noStrike" cap="none" dirty="0">
                <a:solidFill>
                  <a:schemeClr val="lt1"/>
                </a:solidFill>
                <a:latin typeface="Calibri"/>
                <a:ea typeface="Calibri"/>
                <a:cs typeface="Calibri"/>
                <a:sym typeface="Calibri"/>
              </a:endParaRPr>
            </a:p>
            <a:p>
              <a:pPr marL="114300" marR="0" lvl="1" indent="-114300" algn="l" rtl="0">
                <a:lnSpc>
                  <a:spcPct val="90000"/>
                </a:lnSpc>
                <a:spcBef>
                  <a:spcPts val="180"/>
                </a:spcBef>
                <a:spcAft>
                  <a:spcPts val="0"/>
                </a:spcAft>
                <a:buClr>
                  <a:schemeClr val="lt1"/>
                </a:buClr>
                <a:buSzPts val="1200"/>
                <a:buFont typeface="Calibri"/>
                <a:buChar char="•"/>
              </a:pPr>
              <a:r>
                <a:rPr lang="es-CL" sz="1400" b="0" i="0" u="none" strike="noStrike" cap="none" dirty="0">
                  <a:solidFill>
                    <a:schemeClr val="lt1"/>
                  </a:solidFill>
                  <a:latin typeface="Calibri"/>
                  <a:ea typeface="Calibri"/>
                  <a:cs typeface="Calibri"/>
                  <a:sym typeface="Calibri"/>
                </a:rPr>
                <a:t>Para contribuir al logro de metas y desafíos institucionales.</a:t>
              </a:r>
              <a:endParaRPr sz="1400" b="0" i="0" u="none" strike="noStrike" cap="none" dirty="0">
                <a:solidFill>
                  <a:schemeClr val="lt1"/>
                </a:solidFill>
                <a:latin typeface="Calibri"/>
                <a:ea typeface="Calibri"/>
                <a:cs typeface="Calibri"/>
                <a:sym typeface="Calibri"/>
              </a:endParaRPr>
            </a:p>
          </p:txBody>
        </p:sp>
        <p:sp>
          <p:nvSpPr>
            <p:cNvPr id="10" name="Google Shape;124;p3"/>
            <p:cNvSpPr/>
            <p:nvPr/>
          </p:nvSpPr>
          <p:spPr>
            <a:xfrm>
              <a:off x="127578" y="127578"/>
              <a:ext cx="950505" cy="1020628"/>
            </a:xfrm>
            <a:prstGeom prst="roundRect">
              <a:avLst>
                <a:gd name="adj" fmla="val 10000"/>
              </a:avLst>
            </a:prstGeom>
            <a:blipFill rotWithShape="1">
              <a:blip r:embed="rId4">
                <a:alphaModFix/>
              </a:blip>
              <a:stretch>
                <a:fillRect l="-3999" r="-3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5;p3"/>
            <p:cNvSpPr/>
            <p:nvPr/>
          </p:nvSpPr>
          <p:spPr>
            <a:xfrm>
              <a:off x="0" y="1403363"/>
              <a:ext cx="4752528" cy="1275784"/>
            </a:xfrm>
            <a:prstGeom prst="roundRect">
              <a:avLst>
                <a:gd name="adj" fmla="val 10000"/>
              </a:avLst>
            </a:prstGeom>
            <a:solidFill>
              <a:srgbClr val="5DAEA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6;p3"/>
            <p:cNvSpPr txBox="1"/>
            <p:nvPr/>
          </p:nvSpPr>
          <p:spPr>
            <a:xfrm>
              <a:off x="1078084" y="1403363"/>
              <a:ext cx="3674443" cy="1275784"/>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None/>
              </a:pPr>
              <a:r>
                <a:rPr lang="es-CL" sz="1500" b="1" dirty="0">
                  <a:solidFill>
                    <a:schemeClr val="lt1"/>
                  </a:solidFill>
                  <a:latin typeface="Calibri"/>
                  <a:ea typeface="Calibri"/>
                  <a:cs typeface="Calibri"/>
                  <a:sym typeface="Calibri"/>
                </a:rPr>
                <a:t>TRABAJO CONJUNTO</a:t>
              </a:r>
              <a:endParaRPr sz="1500" b="1" dirty="0">
                <a:solidFill>
                  <a:schemeClr val="lt1"/>
                </a:solidFill>
                <a:latin typeface="Calibri"/>
                <a:ea typeface="Calibri"/>
                <a:cs typeface="Calibri"/>
                <a:sym typeface="Calibri"/>
              </a:endParaRPr>
            </a:p>
            <a:p>
              <a:pPr marL="114300" marR="0" lvl="1" indent="-114300" algn="l" rtl="0">
                <a:lnSpc>
                  <a:spcPct val="90000"/>
                </a:lnSpc>
                <a:spcBef>
                  <a:spcPts val="525"/>
                </a:spcBef>
                <a:spcAft>
                  <a:spcPts val="0"/>
                </a:spcAft>
                <a:buClr>
                  <a:schemeClr val="lt1"/>
                </a:buClr>
                <a:buSzPts val="1200"/>
                <a:buFont typeface="Calibri"/>
                <a:buChar char="•"/>
              </a:pPr>
              <a:r>
                <a:rPr lang="es-CL" sz="1400" b="0" i="0" u="none" strike="noStrike" cap="none" dirty="0">
                  <a:solidFill>
                    <a:schemeClr val="lt1"/>
                  </a:solidFill>
                  <a:latin typeface="Calibri"/>
                  <a:ea typeface="Calibri"/>
                  <a:cs typeface="Calibri"/>
                  <a:sym typeface="Calibri"/>
                </a:rPr>
                <a:t>Comités de Desarrollo de Personas y Buenas Prácticas Laborales.</a:t>
              </a:r>
              <a:endParaRPr sz="1400" b="0" i="0" u="none" strike="noStrike" cap="none" dirty="0">
                <a:solidFill>
                  <a:schemeClr val="lt1"/>
                </a:solidFill>
                <a:latin typeface="Calibri"/>
                <a:ea typeface="Calibri"/>
                <a:cs typeface="Calibri"/>
                <a:sym typeface="Calibri"/>
              </a:endParaRPr>
            </a:p>
            <a:p>
              <a:pPr marL="114300" marR="0" lvl="1" indent="-114300" algn="l" rtl="0">
                <a:lnSpc>
                  <a:spcPct val="90000"/>
                </a:lnSpc>
                <a:spcBef>
                  <a:spcPts val="180"/>
                </a:spcBef>
                <a:spcAft>
                  <a:spcPts val="0"/>
                </a:spcAft>
                <a:buClr>
                  <a:schemeClr val="lt1"/>
                </a:buClr>
                <a:buSzPts val="1200"/>
                <a:buFont typeface="Calibri"/>
                <a:buChar char="•"/>
              </a:pPr>
              <a:r>
                <a:rPr lang="es-CL" sz="1400" b="0" i="0" u="none" strike="noStrike" cap="none" dirty="0">
                  <a:solidFill>
                    <a:schemeClr val="lt1"/>
                  </a:solidFill>
                  <a:latin typeface="Calibri"/>
                  <a:ea typeface="Calibri"/>
                  <a:cs typeface="Calibri"/>
                  <a:sym typeface="Calibri"/>
                </a:rPr>
                <a:t>Departamento de DDHH y Género.</a:t>
              </a:r>
              <a:endParaRPr sz="1400" b="0" i="0" u="none" strike="noStrike" cap="none" dirty="0">
                <a:solidFill>
                  <a:schemeClr val="lt1"/>
                </a:solidFill>
                <a:latin typeface="Calibri"/>
                <a:ea typeface="Calibri"/>
                <a:cs typeface="Calibri"/>
                <a:sym typeface="Calibri"/>
              </a:endParaRPr>
            </a:p>
          </p:txBody>
        </p:sp>
        <p:sp>
          <p:nvSpPr>
            <p:cNvPr id="13" name="Google Shape;127;p3"/>
            <p:cNvSpPr/>
            <p:nvPr/>
          </p:nvSpPr>
          <p:spPr>
            <a:xfrm>
              <a:off x="127578" y="1530941"/>
              <a:ext cx="950505" cy="1020628"/>
            </a:xfrm>
            <a:prstGeom prst="roundRect">
              <a:avLst>
                <a:gd name="adj" fmla="val 10000"/>
              </a:avLst>
            </a:prstGeom>
            <a:blipFill rotWithShape="1">
              <a:blip r:embed="rId5">
                <a:alphaModFix/>
              </a:blip>
              <a:stretch>
                <a:fillRect l="-44999" r="-44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8;p3"/>
            <p:cNvSpPr/>
            <p:nvPr/>
          </p:nvSpPr>
          <p:spPr>
            <a:xfrm>
              <a:off x="0" y="2806727"/>
              <a:ext cx="4752528" cy="1275784"/>
            </a:xfrm>
            <a:prstGeom prst="roundRect">
              <a:avLst>
                <a:gd name="adj" fmla="val 10000"/>
              </a:avLst>
            </a:prstGeom>
            <a:solidFill>
              <a:srgbClr val="7F63A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9;p3"/>
            <p:cNvSpPr txBox="1"/>
            <p:nvPr/>
          </p:nvSpPr>
          <p:spPr>
            <a:xfrm>
              <a:off x="1078084" y="2806727"/>
              <a:ext cx="3674443" cy="1275784"/>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None/>
              </a:pPr>
              <a:r>
                <a:rPr lang="es-CL" sz="1500" b="1" dirty="0">
                  <a:solidFill>
                    <a:schemeClr val="lt1"/>
                  </a:solidFill>
                  <a:latin typeface="Calibri"/>
                  <a:ea typeface="Calibri"/>
                  <a:cs typeface="Calibri"/>
                  <a:sym typeface="Calibri"/>
                </a:rPr>
                <a:t>VALORES INSTITUCIONALES</a:t>
              </a:r>
              <a:endParaRPr sz="1500" b="1" dirty="0">
                <a:solidFill>
                  <a:schemeClr val="lt1"/>
                </a:solidFill>
                <a:latin typeface="Calibri"/>
                <a:ea typeface="Calibri"/>
                <a:cs typeface="Calibri"/>
                <a:sym typeface="Calibri"/>
              </a:endParaRPr>
            </a:p>
            <a:p>
              <a:pPr marL="114300" marR="0" lvl="1" indent="-114300" algn="l" rtl="0">
                <a:lnSpc>
                  <a:spcPct val="90000"/>
                </a:lnSpc>
                <a:spcBef>
                  <a:spcPts val="525"/>
                </a:spcBef>
                <a:spcAft>
                  <a:spcPts val="0"/>
                </a:spcAft>
                <a:buClr>
                  <a:schemeClr val="lt1"/>
                </a:buClr>
                <a:buSzPts val="1200"/>
                <a:buFont typeface="Calibri"/>
                <a:buChar char="•"/>
              </a:pPr>
              <a:r>
                <a:rPr lang="es-CL" sz="1400" b="0" i="0" u="none" strike="noStrike" cap="none" dirty="0">
                  <a:solidFill>
                    <a:schemeClr val="lt1"/>
                  </a:solidFill>
                  <a:latin typeface="Calibri"/>
                  <a:ea typeface="Calibri"/>
                  <a:cs typeface="Calibri"/>
                  <a:sym typeface="Calibri"/>
                </a:rPr>
                <a:t>Creencias que concretan comportamientos de las personas y les indican modelos para la toma de decisiones. </a:t>
              </a:r>
              <a:endParaRPr sz="1400" b="0" i="0" u="none" strike="noStrike" cap="none" dirty="0">
                <a:solidFill>
                  <a:schemeClr val="lt1"/>
                </a:solidFill>
                <a:latin typeface="Calibri"/>
                <a:ea typeface="Calibri"/>
                <a:cs typeface="Calibri"/>
                <a:sym typeface="Calibri"/>
              </a:endParaRPr>
            </a:p>
            <a:p>
              <a:pPr marL="114300" marR="0" lvl="1" indent="-114300" algn="l" rtl="0">
                <a:lnSpc>
                  <a:spcPct val="90000"/>
                </a:lnSpc>
                <a:spcBef>
                  <a:spcPts val="180"/>
                </a:spcBef>
                <a:spcAft>
                  <a:spcPts val="0"/>
                </a:spcAft>
                <a:buClr>
                  <a:schemeClr val="lt1"/>
                </a:buClr>
                <a:buSzPts val="1200"/>
                <a:buFont typeface="Calibri"/>
                <a:buChar char="•"/>
              </a:pPr>
              <a:r>
                <a:rPr lang="es-CL" sz="1400" b="0" i="0" u="none" strike="noStrike" cap="none" dirty="0">
                  <a:solidFill>
                    <a:schemeClr val="lt1"/>
                  </a:solidFill>
                  <a:latin typeface="Calibri"/>
                  <a:ea typeface="Calibri"/>
                  <a:cs typeface="Calibri"/>
                  <a:sym typeface="Calibri"/>
                </a:rPr>
                <a:t>Son normas declaradas y deseables de plasmar en la cultura organizacional.</a:t>
              </a:r>
              <a:endParaRPr sz="1400" b="0" i="0" u="none" strike="noStrike" cap="none" dirty="0">
                <a:solidFill>
                  <a:schemeClr val="lt1"/>
                </a:solidFill>
                <a:latin typeface="Calibri"/>
                <a:ea typeface="Calibri"/>
                <a:cs typeface="Calibri"/>
                <a:sym typeface="Calibri"/>
              </a:endParaRPr>
            </a:p>
          </p:txBody>
        </p:sp>
        <p:sp>
          <p:nvSpPr>
            <p:cNvPr id="16" name="Google Shape;130;p3"/>
            <p:cNvSpPr/>
            <p:nvPr/>
          </p:nvSpPr>
          <p:spPr>
            <a:xfrm>
              <a:off x="127578" y="2934305"/>
              <a:ext cx="950505" cy="1020628"/>
            </a:xfrm>
            <a:prstGeom prst="roundRect">
              <a:avLst>
                <a:gd name="adj" fmla="val 10000"/>
              </a:avLst>
            </a:prstGeom>
            <a:blipFill rotWithShape="1">
              <a:blip r:embed="rId6">
                <a:alphaModFix/>
              </a:blip>
              <a:stretch>
                <a:fillRect l="-3999" r="-3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Rectángulo redondeado 17"/>
          <p:cNvSpPr/>
          <p:nvPr/>
        </p:nvSpPr>
        <p:spPr>
          <a:xfrm>
            <a:off x="556991" y="841676"/>
            <a:ext cx="3443114" cy="1154783"/>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s-CL" b="1" dirty="0">
                <a:latin typeface="gobCL"/>
              </a:rPr>
              <a:t>POLÍTICA DE GESTIÓN Y DESARROLLO DE PERSONAS</a:t>
            </a:r>
          </a:p>
        </p:txBody>
      </p:sp>
    </p:spTree>
    <p:extLst>
      <p:ext uri="{BB962C8B-B14F-4D97-AF65-F5344CB8AC3E}">
        <p14:creationId xmlns:p14="http://schemas.microsoft.com/office/powerpoint/2010/main" val="714175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descr="BANNER PP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824030"/>
          </a:xfrm>
          <a:prstGeom prst="rect">
            <a:avLst/>
          </a:prstGeom>
        </p:spPr>
      </p:pic>
      <p:grpSp>
        <p:nvGrpSpPr>
          <p:cNvPr id="3" name="Google Shape;137;p4"/>
          <p:cNvGrpSpPr/>
          <p:nvPr/>
        </p:nvGrpSpPr>
        <p:grpSpPr>
          <a:xfrm>
            <a:off x="306806" y="4390485"/>
            <a:ext cx="6362370" cy="1927425"/>
            <a:chOff x="0" y="0"/>
            <a:chExt cx="7982773" cy="2550572"/>
          </a:xfrm>
        </p:grpSpPr>
        <p:sp>
          <p:nvSpPr>
            <p:cNvPr id="5" name="Google Shape;138;p4"/>
            <p:cNvSpPr/>
            <p:nvPr/>
          </p:nvSpPr>
          <p:spPr>
            <a:xfrm>
              <a:off x="621068" y="0"/>
              <a:ext cx="7038782" cy="2550572"/>
            </a:xfrm>
            <a:prstGeom prst="rightArrow">
              <a:avLst>
                <a:gd name="adj1" fmla="val 50000"/>
                <a:gd name="adj2" fmla="val 50000"/>
              </a:avLst>
            </a:prstGeom>
            <a:solidFill>
              <a:srgbClr val="DDE5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9;p4"/>
            <p:cNvSpPr/>
            <p:nvPr/>
          </p:nvSpPr>
          <p:spPr>
            <a:xfrm>
              <a:off x="0" y="765171"/>
              <a:ext cx="2484276" cy="1020228"/>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0;p4"/>
            <p:cNvSpPr txBox="1"/>
            <p:nvPr/>
          </p:nvSpPr>
          <p:spPr>
            <a:xfrm>
              <a:off x="89809" y="868821"/>
              <a:ext cx="2152876" cy="85453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s-CL" sz="1600" dirty="0">
                  <a:solidFill>
                    <a:schemeClr val="lt1"/>
                  </a:solidFill>
                  <a:latin typeface="Candara"/>
                  <a:ea typeface="Candara"/>
                  <a:cs typeface="Candara"/>
                  <a:sym typeface="Candara"/>
                </a:rPr>
                <a:t>CONDICIONES LABORALES</a:t>
              </a:r>
              <a:endParaRPr sz="1600" dirty="0">
                <a:solidFill>
                  <a:schemeClr val="lt1"/>
                </a:solidFill>
                <a:latin typeface="Candara"/>
                <a:ea typeface="Candara"/>
                <a:cs typeface="Candara"/>
                <a:sym typeface="Candara"/>
              </a:endParaRPr>
            </a:p>
          </p:txBody>
        </p:sp>
        <p:sp>
          <p:nvSpPr>
            <p:cNvPr id="8" name="Google Shape;141;p4"/>
            <p:cNvSpPr/>
            <p:nvPr/>
          </p:nvSpPr>
          <p:spPr>
            <a:xfrm>
              <a:off x="2790182" y="753816"/>
              <a:ext cx="2484276" cy="1020227"/>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2;p4"/>
            <p:cNvSpPr txBox="1"/>
            <p:nvPr/>
          </p:nvSpPr>
          <p:spPr>
            <a:xfrm>
              <a:off x="2955151" y="923205"/>
              <a:ext cx="2045377" cy="77025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s-CL" sz="1600" dirty="0">
                  <a:solidFill>
                    <a:schemeClr val="lt1"/>
                  </a:solidFill>
                  <a:latin typeface="Candara"/>
                  <a:ea typeface="Candara"/>
                  <a:cs typeface="Candara"/>
                  <a:sym typeface="Candara"/>
                </a:rPr>
                <a:t>DESEMPEÑO</a:t>
              </a:r>
              <a:endParaRPr sz="1600" dirty="0">
                <a:solidFill>
                  <a:schemeClr val="lt1"/>
                </a:solidFill>
                <a:latin typeface="Candara"/>
                <a:ea typeface="Candara"/>
                <a:cs typeface="Candara"/>
                <a:sym typeface="Candara"/>
              </a:endParaRPr>
            </a:p>
          </p:txBody>
        </p:sp>
        <p:sp>
          <p:nvSpPr>
            <p:cNvPr id="10" name="Google Shape;143;p4"/>
            <p:cNvSpPr/>
            <p:nvPr/>
          </p:nvSpPr>
          <p:spPr>
            <a:xfrm>
              <a:off x="5498497" y="766275"/>
              <a:ext cx="2484276" cy="1020227"/>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4;p4"/>
            <p:cNvSpPr txBox="1"/>
            <p:nvPr/>
          </p:nvSpPr>
          <p:spPr>
            <a:xfrm>
              <a:off x="5662251" y="814974"/>
              <a:ext cx="2156767" cy="920622"/>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s-CL" sz="1600" dirty="0">
                  <a:solidFill>
                    <a:schemeClr val="lt1"/>
                  </a:solidFill>
                  <a:latin typeface="Candara"/>
                  <a:ea typeface="Candara"/>
                  <a:cs typeface="Candara"/>
                  <a:sym typeface="Candara"/>
                </a:rPr>
                <a:t>NECESIDADES ESTRATÉGICAS</a:t>
              </a:r>
              <a:endParaRPr sz="1600" dirty="0">
                <a:solidFill>
                  <a:schemeClr val="lt1"/>
                </a:solidFill>
                <a:latin typeface="Candara"/>
                <a:ea typeface="Candara"/>
                <a:cs typeface="Candara"/>
                <a:sym typeface="Candara"/>
              </a:endParaRPr>
            </a:p>
          </p:txBody>
        </p:sp>
      </p:grpSp>
      <p:sp>
        <p:nvSpPr>
          <p:cNvPr id="13" name="Google Shape;146;p4"/>
          <p:cNvSpPr txBox="1"/>
          <p:nvPr/>
        </p:nvSpPr>
        <p:spPr>
          <a:xfrm>
            <a:off x="7057166" y="4548064"/>
            <a:ext cx="1836803" cy="1815841"/>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28575">
            <a:solidFill>
              <a:schemeClr val="accent1"/>
            </a:solidFill>
            <a:prstDash val="solid"/>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t" anchorCtr="0">
            <a:spAutoFit/>
          </a:bodyPr>
          <a:lstStyle/>
          <a:p>
            <a:pPr marL="0" marR="0" lvl="0" indent="0" algn="ctr" rtl="0">
              <a:spcBef>
                <a:spcPts val="0"/>
              </a:spcBef>
              <a:spcAft>
                <a:spcPts val="0"/>
              </a:spcAft>
              <a:buNone/>
            </a:pPr>
            <a:r>
              <a:rPr lang="es-CL" sz="1600" b="1" dirty="0">
                <a:solidFill>
                  <a:schemeClr val="bg1"/>
                </a:solidFill>
                <a:latin typeface="gobCL"/>
                <a:ea typeface="Candara"/>
                <a:cs typeface="Candara"/>
                <a:sym typeface="Candara"/>
              </a:rPr>
              <a:t>Con el objetivo de mejorar o mantener la calidad de los bienes y servicios que se brinda a la ciudadanía.</a:t>
            </a:r>
            <a:endParaRPr sz="1600" b="1" dirty="0">
              <a:solidFill>
                <a:schemeClr val="bg1"/>
              </a:solidFill>
              <a:latin typeface="gobCL"/>
              <a:ea typeface="Candara"/>
              <a:cs typeface="Candara"/>
              <a:sym typeface="Candara"/>
            </a:endParaRPr>
          </a:p>
        </p:txBody>
      </p:sp>
      <p:sp>
        <p:nvSpPr>
          <p:cNvPr id="14" name="Google Shape;147;p4"/>
          <p:cNvSpPr txBox="1"/>
          <p:nvPr/>
        </p:nvSpPr>
        <p:spPr>
          <a:xfrm>
            <a:off x="2035601" y="4112816"/>
            <a:ext cx="2982131"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2000" b="1" i="1" dirty="0">
                <a:solidFill>
                  <a:schemeClr val="accent3"/>
                </a:solidFill>
                <a:latin typeface="Calibri"/>
                <a:ea typeface="Calibri"/>
                <a:cs typeface="Calibri"/>
                <a:sym typeface="Calibri"/>
              </a:rPr>
              <a:t>Alinear</a:t>
            </a:r>
            <a:endParaRPr sz="2000" b="1" i="1" dirty="0">
              <a:solidFill>
                <a:schemeClr val="accent3"/>
              </a:solidFill>
              <a:latin typeface="Calibri"/>
              <a:ea typeface="Calibri"/>
              <a:cs typeface="Calibri"/>
              <a:sym typeface="Calibri"/>
            </a:endParaRPr>
          </a:p>
        </p:txBody>
      </p:sp>
      <p:cxnSp>
        <p:nvCxnSpPr>
          <p:cNvPr id="15" name="Google Shape;148;p4"/>
          <p:cNvCxnSpPr/>
          <p:nvPr/>
        </p:nvCxnSpPr>
        <p:spPr>
          <a:xfrm flipV="1">
            <a:off x="619069" y="4548064"/>
            <a:ext cx="5472608" cy="22172"/>
          </a:xfrm>
          <a:prstGeom prst="straightConnector1">
            <a:avLst/>
          </a:prstGeom>
          <a:noFill/>
          <a:ln w="25400" cap="flat" cmpd="sng">
            <a:solidFill>
              <a:schemeClr val="accent3"/>
            </a:solidFill>
            <a:prstDash val="dash"/>
            <a:round/>
            <a:headEnd type="none" w="sm" len="sm"/>
            <a:tailEnd type="stealth" w="med" len="med"/>
          </a:ln>
          <a:effectLst>
            <a:outerShdw blurRad="40000" dist="20000" dir="5400000" rotWithShape="0">
              <a:srgbClr val="000000">
                <a:alpha val="37647"/>
              </a:srgbClr>
            </a:outerShdw>
          </a:effectLst>
        </p:spPr>
      </p:cxnSp>
      <p:sp>
        <p:nvSpPr>
          <p:cNvPr id="17" name="CuadroTexto 16"/>
          <p:cNvSpPr txBox="1"/>
          <p:nvPr/>
        </p:nvSpPr>
        <p:spPr>
          <a:xfrm>
            <a:off x="619069" y="978377"/>
            <a:ext cx="8003501" cy="646331"/>
          </a:xfrm>
          <a:prstGeom prst="rect">
            <a:avLst/>
          </a:prstGeom>
          <a:noFill/>
        </p:spPr>
        <p:txBody>
          <a:bodyPr wrap="square" rtlCol="0">
            <a:spAutoFit/>
          </a:bodyPr>
          <a:lstStyle/>
          <a:p>
            <a:pPr algn="just"/>
            <a:r>
              <a:rPr lang="es-CL" b="1" dirty="0">
                <a:solidFill>
                  <a:srgbClr val="0070C0"/>
                </a:solidFill>
              </a:rPr>
              <a:t>VALORES INSTITUCIONALES </a:t>
            </a:r>
            <a:r>
              <a:rPr lang="es-MX" dirty="0"/>
              <a:t>Se trata de creencias que concretan comportamientos de las personas y les indican modelo para la toma de decisiones</a:t>
            </a:r>
            <a:endParaRPr lang="es-CL" dirty="0"/>
          </a:p>
        </p:txBody>
      </p:sp>
      <p:sp>
        <p:nvSpPr>
          <p:cNvPr id="19" name="Google Shape;160;p5"/>
          <p:cNvSpPr/>
          <p:nvPr/>
        </p:nvSpPr>
        <p:spPr>
          <a:xfrm>
            <a:off x="220532" y="1759047"/>
            <a:ext cx="1365621" cy="914400"/>
          </a:xfrm>
          <a:prstGeom prst="roundRect">
            <a:avLst>
              <a:gd name="adj" fmla="val 16667"/>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500" dirty="0">
                <a:solidFill>
                  <a:schemeClr val="lt1"/>
                </a:solidFill>
                <a:latin typeface="Calibri"/>
                <a:ea typeface="Calibri"/>
                <a:cs typeface="Calibri"/>
                <a:sym typeface="Calibri"/>
              </a:rPr>
              <a:t>Vocación de Servicio Público</a:t>
            </a:r>
            <a:endParaRPr dirty="0"/>
          </a:p>
        </p:txBody>
      </p:sp>
      <p:sp>
        <p:nvSpPr>
          <p:cNvPr id="20" name="Google Shape;161;p5"/>
          <p:cNvSpPr/>
          <p:nvPr/>
        </p:nvSpPr>
        <p:spPr>
          <a:xfrm>
            <a:off x="1719713" y="1770734"/>
            <a:ext cx="1434104" cy="914400"/>
          </a:xfrm>
          <a:prstGeom prst="roundRect">
            <a:avLst>
              <a:gd name="adj" fmla="val 16667"/>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600">
                <a:solidFill>
                  <a:schemeClr val="lt1"/>
                </a:solidFill>
                <a:latin typeface="Calibri"/>
                <a:ea typeface="Calibri"/>
                <a:cs typeface="Calibri"/>
                <a:sym typeface="Calibri"/>
              </a:rPr>
              <a:t>Transparencia</a:t>
            </a:r>
            <a:endParaRPr/>
          </a:p>
        </p:txBody>
      </p:sp>
      <p:sp>
        <p:nvSpPr>
          <p:cNvPr id="21" name="Google Shape;162;p5"/>
          <p:cNvSpPr/>
          <p:nvPr/>
        </p:nvSpPr>
        <p:spPr>
          <a:xfrm>
            <a:off x="3231194" y="1763543"/>
            <a:ext cx="1399684" cy="914400"/>
          </a:xfrm>
          <a:prstGeom prst="roundRect">
            <a:avLst>
              <a:gd name="adj" fmla="val 16667"/>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600">
                <a:solidFill>
                  <a:schemeClr val="lt1"/>
                </a:solidFill>
                <a:latin typeface="Calibri"/>
                <a:ea typeface="Calibri"/>
                <a:cs typeface="Calibri"/>
                <a:sym typeface="Calibri"/>
              </a:rPr>
              <a:t>Probidad</a:t>
            </a:r>
            <a:endParaRPr/>
          </a:p>
        </p:txBody>
      </p:sp>
      <p:sp>
        <p:nvSpPr>
          <p:cNvPr id="23" name="Google Shape;164;p5"/>
          <p:cNvSpPr/>
          <p:nvPr/>
        </p:nvSpPr>
        <p:spPr>
          <a:xfrm>
            <a:off x="4659131" y="1759047"/>
            <a:ext cx="1429168" cy="914400"/>
          </a:xfrm>
          <a:prstGeom prst="roundRect">
            <a:avLst>
              <a:gd name="adj" fmla="val 16667"/>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600" dirty="0">
                <a:solidFill>
                  <a:schemeClr val="lt1"/>
                </a:solidFill>
                <a:latin typeface="Calibri"/>
                <a:ea typeface="Calibri"/>
                <a:cs typeface="Calibri"/>
                <a:sym typeface="Calibri"/>
              </a:rPr>
              <a:t>Participación</a:t>
            </a:r>
            <a:endParaRPr dirty="0"/>
          </a:p>
        </p:txBody>
      </p:sp>
      <p:sp>
        <p:nvSpPr>
          <p:cNvPr id="24" name="Google Shape;164;p5"/>
          <p:cNvSpPr/>
          <p:nvPr/>
        </p:nvSpPr>
        <p:spPr>
          <a:xfrm>
            <a:off x="6137423" y="1758956"/>
            <a:ext cx="1429168" cy="914400"/>
          </a:xfrm>
          <a:prstGeom prst="roundRect">
            <a:avLst>
              <a:gd name="adj" fmla="val 16667"/>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600" dirty="0">
                <a:solidFill>
                  <a:schemeClr val="lt1"/>
                </a:solidFill>
                <a:latin typeface="Calibri"/>
                <a:cs typeface="Calibri"/>
                <a:sym typeface="Calibri"/>
              </a:rPr>
              <a:t>Equidad</a:t>
            </a:r>
            <a:endParaRPr dirty="0"/>
          </a:p>
        </p:txBody>
      </p:sp>
      <p:sp>
        <p:nvSpPr>
          <p:cNvPr id="25" name="Google Shape;164;p5"/>
          <p:cNvSpPr/>
          <p:nvPr/>
        </p:nvSpPr>
        <p:spPr>
          <a:xfrm>
            <a:off x="7594844" y="1763543"/>
            <a:ext cx="1429168" cy="914400"/>
          </a:xfrm>
          <a:prstGeom prst="roundRect">
            <a:avLst>
              <a:gd name="adj" fmla="val 16667"/>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600" dirty="0">
                <a:solidFill>
                  <a:schemeClr val="lt1"/>
                </a:solidFill>
                <a:latin typeface="Calibri"/>
                <a:ea typeface="Calibri"/>
                <a:cs typeface="Calibri"/>
                <a:sym typeface="Calibri"/>
              </a:rPr>
              <a:t>Calidad e innovación</a:t>
            </a:r>
            <a:endParaRPr dirty="0"/>
          </a:p>
        </p:txBody>
      </p:sp>
      <p:sp>
        <p:nvSpPr>
          <p:cNvPr id="26" name="Google Shape;163;p5"/>
          <p:cNvSpPr/>
          <p:nvPr/>
        </p:nvSpPr>
        <p:spPr>
          <a:xfrm>
            <a:off x="3833358" y="2877570"/>
            <a:ext cx="1368152" cy="914400"/>
          </a:xfrm>
          <a:prstGeom prst="roundRect">
            <a:avLst>
              <a:gd name="adj" fmla="val 16667"/>
            </a:avLst>
          </a:prstGeom>
          <a:solidFill>
            <a:srgbClr val="FFCC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600" dirty="0">
                <a:solidFill>
                  <a:schemeClr val="dk1"/>
                </a:solidFill>
                <a:latin typeface="Calibri"/>
                <a:ea typeface="Calibri"/>
                <a:cs typeface="Calibri"/>
                <a:sym typeface="Calibri"/>
              </a:rPr>
              <a:t>Buen Trato</a:t>
            </a:r>
            <a:endParaRPr dirty="0"/>
          </a:p>
        </p:txBody>
      </p:sp>
    </p:spTree>
    <p:extLst>
      <p:ext uri="{BB962C8B-B14F-4D97-AF65-F5344CB8AC3E}">
        <p14:creationId xmlns:p14="http://schemas.microsoft.com/office/powerpoint/2010/main" val="285501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descr="BANNER PP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824030"/>
          </a:xfrm>
          <a:prstGeom prst="rect">
            <a:avLst/>
          </a:prstGeom>
        </p:spPr>
      </p:pic>
      <p:sp>
        <p:nvSpPr>
          <p:cNvPr id="17" name="Rectángulo redondeado 16"/>
          <p:cNvSpPr/>
          <p:nvPr/>
        </p:nvSpPr>
        <p:spPr>
          <a:xfrm>
            <a:off x="342705" y="1095960"/>
            <a:ext cx="2003897" cy="1280429"/>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L" b="1" dirty="0">
                <a:latin typeface="gobCL"/>
              </a:rPr>
              <a:t>CÓDIGO DE ÉTICA</a:t>
            </a:r>
          </a:p>
        </p:txBody>
      </p:sp>
      <p:sp>
        <p:nvSpPr>
          <p:cNvPr id="12" name="CuadroTexto 11"/>
          <p:cNvSpPr txBox="1"/>
          <p:nvPr/>
        </p:nvSpPr>
        <p:spPr>
          <a:xfrm>
            <a:off x="2601544" y="1095960"/>
            <a:ext cx="6260354" cy="1938992"/>
          </a:xfrm>
          <a:prstGeom prst="rect">
            <a:avLst/>
          </a:prstGeom>
          <a:noFill/>
        </p:spPr>
        <p:txBody>
          <a:bodyPr wrap="square" rtlCol="0">
            <a:spAutoFit/>
          </a:bodyPr>
          <a:lstStyle/>
          <a:p>
            <a:pPr algn="just"/>
            <a:r>
              <a:rPr lang="es-CL" sz="1400" dirty="0">
                <a:solidFill>
                  <a:schemeClr val="tx2"/>
                </a:solidFill>
                <a:latin typeface="gobCL"/>
              </a:rPr>
              <a:t>El Código de Ética es una </a:t>
            </a:r>
            <a:r>
              <a:rPr lang="es-CL" sz="1400" b="1" dirty="0">
                <a:solidFill>
                  <a:schemeClr val="tx2"/>
                </a:solidFill>
                <a:latin typeface="gobCL"/>
              </a:rPr>
              <a:t>guía</a:t>
            </a:r>
            <a:r>
              <a:rPr lang="es-CL" sz="1400" dirty="0">
                <a:solidFill>
                  <a:schemeClr val="tx2"/>
                </a:solidFill>
                <a:latin typeface="gobCL"/>
              </a:rPr>
              <a:t> que permite establecer estándares, procedimientos y expectativas de conducta acorde a los valores de cada Subsecretaría</a:t>
            </a:r>
            <a:r>
              <a:rPr lang="es-CL" sz="1400" dirty="0">
                <a:solidFill>
                  <a:schemeClr val="accent3"/>
                </a:solidFill>
                <a:latin typeface="gobCL"/>
              </a:rPr>
              <a:t> </a:t>
            </a:r>
            <a:r>
              <a:rPr lang="es-CL" sz="1400" dirty="0">
                <a:solidFill>
                  <a:schemeClr val="tx2"/>
                </a:solidFill>
                <a:latin typeface="gobCL"/>
              </a:rPr>
              <a:t>y el marco legal vigente. Tiene como propósito</a:t>
            </a:r>
            <a:r>
              <a:rPr lang="es-CL" sz="1400" dirty="0">
                <a:solidFill>
                  <a:srgbClr val="FF0000"/>
                </a:solidFill>
                <a:latin typeface="gobCL"/>
              </a:rPr>
              <a:t> </a:t>
            </a:r>
            <a:r>
              <a:rPr lang="es-CL" sz="1400" b="1" dirty="0">
                <a:solidFill>
                  <a:schemeClr val="tx2"/>
                </a:solidFill>
                <a:latin typeface="gobCL"/>
              </a:rPr>
              <a:t>entregar lineamientos de referencia respecto del actuar esperado de los funcionarios y funcionarias </a:t>
            </a:r>
            <a:r>
              <a:rPr lang="es-CL" sz="1400" dirty="0">
                <a:solidFill>
                  <a:schemeClr val="tx2"/>
                </a:solidFill>
                <a:latin typeface="gobCL"/>
              </a:rPr>
              <a:t>ante situaciones propias del ejercicio de su función, permitiendo adecuar su conducta según lo indicado en este documento</a:t>
            </a:r>
            <a:r>
              <a:rPr lang="es-CL" dirty="0">
                <a:solidFill>
                  <a:schemeClr val="tx2"/>
                </a:solidFill>
                <a:latin typeface="gobCL"/>
              </a:rPr>
              <a:t>.</a:t>
            </a:r>
          </a:p>
          <a:p>
            <a:pPr algn="just"/>
            <a:endParaRPr lang="es-CL" dirty="0"/>
          </a:p>
        </p:txBody>
      </p:sp>
      <p:sp>
        <p:nvSpPr>
          <p:cNvPr id="19" name="Rectángulo redondeado 18"/>
          <p:cNvSpPr/>
          <p:nvPr/>
        </p:nvSpPr>
        <p:spPr>
          <a:xfrm>
            <a:off x="373734" y="4104670"/>
            <a:ext cx="1941838" cy="1217691"/>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s-CL" b="1" dirty="0">
                <a:latin typeface="gobCL"/>
              </a:rPr>
              <a:t>PROTOCOLO DE BUEN TRATO</a:t>
            </a:r>
          </a:p>
        </p:txBody>
      </p:sp>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57" t="30247" r="24963" b="25415"/>
          <a:stretch/>
        </p:blipFill>
        <p:spPr bwMode="auto">
          <a:xfrm>
            <a:off x="2601544" y="3306882"/>
            <a:ext cx="6362440" cy="310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20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descr="BANNER PP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824030"/>
          </a:xfrm>
          <a:prstGeom prst="rect">
            <a:avLst/>
          </a:prstGeom>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972" t="28642" r="24986" b="17253"/>
          <a:stretch/>
        </p:blipFill>
        <p:spPr bwMode="auto">
          <a:xfrm>
            <a:off x="1067990" y="1238447"/>
            <a:ext cx="6850857" cy="4036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2848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descr="BANNER PP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824030"/>
          </a:xfrm>
          <a:prstGeom prst="rect">
            <a:avLst/>
          </a:prstGeom>
        </p:spPr>
      </p:pic>
      <p:sp>
        <p:nvSpPr>
          <p:cNvPr id="3" name="Rectángulo redondeado 2"/>
          <p:cNvSpPr/>
          <p:nvPr/>
        </p:nvSpPr>
        <p:spPr>
          <a:xfrm>
            <a:off x="809961" y="748742"/>
            <a:ext cx="2655584" cy="1446103"/>
          </a:xfrm>
          <a:prstGeom prst="roundRect">
            <a:avLst/>
          </a:prstGeom>
          <a:solidFill>
            <a:srgbClr val="33CCCC"/>
          </a:solidFill>
        </p:spPr>
        <p:style>
          <a:lnRef idx="3">
            <a:schemeClr val="lt1"/>
          </a:lnRef>
          <a:fillRef idx="1">
            <a:schemeClr val="dk1"/>
          </a:fillRef>
          <a:effectRef idx="1">
            <a:schemeClr val="dk1"/>
          </a:effectRef>
          <a:fontRef idx="minor">
            <a:schemeClr val="lt1"/>
          </a:fontRef>
        </p:style>
        <p:txBody>
          <a:bodyPr rtlCol="0" anchor="ctr"/>
          <a:lstStyle/>
          <a:p>
            <a:pPr algn="ctr"/>
            <a:r>
              <a:rPr lang="es-CL" b="1" dirty="0">
                <a:latin typeface="gobCL"/>
              </a:rPr>
              <a:t>PROGRAMA TRIENAL BUEN TRATO Y PREVENCIÓN MALS 2020/2022</a:t>
            </a:r>
          </a:p>
        </p:txBody>
      </p:sp>
      <p:sp>
        <p:nvSpPr>
          <p:cNvPr id="5" name="CuadroTexto 4"/>
          <p:cNvSpPr txBox="1"/>
          <p:nvPr/>
        </p:nvSpPr>
        <p:spPr>
          <a:xfrm>
            <a:off x="3733749" y="1009682"/>
            <a:ext cx="4908446" cy="1446550"/>
          </a:xfrm>
          <a:prstGeom prst="rect">
            <a:avLst/>
          </a:prstGeom>
          <a:noFill/>
        </p:spPr>
        <p:txBody>
          <a:bodyPr wrap="square" rtlCol="0">
            <a:spAutoFit/>
          </a:bodyPr>
          <a:lstStyle/>
          <a:p>
            <a:pPr algn="just"/>
            <a:r>
              <a:rPr lang="es-CL" sz="1400" dirty="0">
                <a:solidFill>
                  <a:schemeClr val="tx2"/>
                </a:solidFill>
                <a:latin typeface="gobCL"/>
              </a:rPr>
              <a:t>Este programa busca dar continuidad al programa anterior, reforzando el trabajo en temas relacionados con la promoción del buen trato y la prevención del MALS.</a:t>
            </a:r>
          </a:p>
          <a:p>
            <a:pPr algn="just"/>
            <a:endParaRPr lang="es-CL" sz="1400" dirty="0">
              <a:solidFill>
                <a:schemeClr val="tx2"/>
              </a:solidFill>
              <a:latin typeface="gobCL"/>
            </a:endParaRPr>
          </a:p>
          <a:p>
            <a:pPr algn="just"/>
            <a:r>
              <a:rPr lang="es-CL" sz="1400" dirty="0">
                <a:solidFill>
                  <a:schemeClr val="tx2"/>
                </a:solidFill>
                <a:latin typeface="gobCL"/>
              </a:rPr>
              <a:t>Los compromisos se enfocan en tres ejes: </a:t>
            </a:r>
            <a:endParaRPr lang="es-CL" dirty="0">
              <a:solidFill>
                <a:schemeClr val="tx2"/>
              </a:solidFill>
              <a:latin typeface="gobCL"/>
            </a:endParaRPr>
          </a:p>
          <a:p>
            <a:pPr algn="just"/>
            <a:endParaRPr lang="es-CL" dirty="0"/>
          </a:p>
        </p:txBody>
      </p:sp>
      <p:sp>
        <p:nvSpPr>
          <p:cNvPr id="6" name="Rectángulo 5"/>
          <p:cNvSpPr/>
          <p:nvPr/>
        </p:nvSpPr>
        <p:spPr>
          <a:xfrm>
            <a:off x="809961" y="2339554"/>
            <a:ext cx="6446705" cy="2800767"/>
          </a:xfrm>
          <a:prstGeom prst="rect">
            <a:avLst/>
          </a:prstGeom>
        </p:spPr>
        <p:txBody>
          <a:bodyPr wrap="square">
            <a:spAutoFit/>
          </a:bodyPr>
          <a:lstStyle/>
          <a:p>
            <a:pPr marL="450850" indent="-450850" algn="just"/>
            <a:r>
              <a:rPr lang="es-MX" sz="1600" b="1" dirty="0">
                <a:solidFill>
                  <a:srgbClr val="33CCCC"/>
                </a:solidFill>
                <a:latin typeface="gobCL"/>
              </a:rPr>
              <a:t>1.	Jornadas de Desarrollo de Personas, para jefaturas del Ministerio de Salud y/o Capacitación de Habilidades Directivas.</a:t>
            </a:r>
          </a:p>
          <a:p>
            <a:pPr algn="just"/>
            <a:endParaRPr lang="es-MX" sz="1600" b="1" dirty="0">
              <a:solidFill>
                <a:srgbClr val="33CCCC"/>
              </a:solidFill>
              <a:latin typeface="gobCL"/>
            </a:endParaRPr>
          </a:p>
          <a:p>
            <a:pPr marL="450850" indent="-450850" algn="just"/>
            <a:r>
              <a:rPr lang="es-MX" sz="1600" b="1" dirty="0">
                <a:solidFill>
                  <a:srgbClr val="33CCCC"/>
                </a:solidFill>
                <a:latin typeface="gobCL"/>
              </a:rPr>
              <a:t>2.	Seguimiento y registro de investigaciones sumarias y sumarios derivados de denuncias de maltrato laboral, acoso laboral y/o acoso sexual.</a:t>
            </a:r>
          </a:p>
          <a:p>
            <a:pPr algn="just"/>
            <a:endParaRPr lang="es-MX" sz="1600" b="1" dirty="0">
              <a:solidFill>
                <a:srgbClr val="33CCCC"/>
              </a:solidFill>
              <a:latin typeface="gobCL"/>
            </a:endParaRPr>
          </a:p>
          <a:p>
            <a:pPr marL="450850" indent="-450850" algn="just"/>
            <a:r>
              <a:rPr lang="es-MX" sz="1600" b="1" dirty="0">
                <a:solidFill>
                  <a:srgbClr val="33CCCC"/>
                </a:solidFill>
                <a:latin typeface="gobCL"/>
              </a:rPr>
              <a:t>3.	Promoción del Buen Trato en Ambientes Laborales y Prevención del Maltrato Laboral, Acoso Laboral y Acoso Sexual.</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930" y="2357770"/>
            <a:ext cx="1489473" cy="2438896"/>
          </a:xfrm>
          <a:prstGeom prst="rect">
            <a:avLst/>
          </a:prstGeom>
        </p:spPr>
      </p:pic>
      <p:sp>
        <p:nvSpPr>
          <p:cNvPr id="9" name="CuadroTexto 8"/>
          <p:cNvSpPr txBox="1"/>
          <p:nvPr/>
        </p:nvSpPr>
        <p:spPr>
          <a:xfrm>
            <a:off x="809961" y="5234579"/>
            <a:ext cx="7644658" cy="1477328"/>
          </a:xfrm>
          <a:prstGeom prst="rect">
            <a:avLst/>
          </a:prstGeom>
          <a:noFill/>
        </p:spPr>
        <p:txBody>
          <a:bodyPr wrap="square" rtlCol="0">
            <a:spAutoFit/>
          </a:bodyPr>
          <a:lstStyle/>
          <a:p>
            <a:pPr algn="just"/>
            <a:r>
              <a:rPr lang="es-CL" sz="1200" dirty="0">
                <a:solidFill>
                  <a:schemeClr val="tx2"/>
                </a:solidFill>
                <a:latin typeface="gobCL"/>
              </a:rPr>
              <a:t>Para estos 3 compromisos, la Unidad de Desarrollo de Personas junto con el Departamento de Derechos Humanos y Género, han llevado a cabo distintas actividades que aportan a su cumplimiento.</a:t>
            </a:r>
          </a:p>
          <a:p>
            <a:pPr algn="just"/>
            <a:endParaRPr lang="es-CL" sz="1200" dirty="0">
              <a:solidFill>
                <a:schemeClr val="tx2"/>
              </a:solidFill>
              <a:latin typeface="gobCL"/>
            </a:endParaRPr>
          </a:p>
          <a:p>
            <a:pPr algn="just"/>
            <a:r>
              <a:rPr lang="es-CL" sz="1200" dirty="0">
                <a:solidFill>
                  <a:schemeClr val="tx2"/>
                </a:solidFill>
                <a:latin typeface="gobCL"/>
              </a:rPr>
              <a:t>Actualmente, se están realizando las acciones correspondientes para cumplir con las metas definidas para este año. Asimismo, se levanta información para la evaluación del programa 2020/2022, lo que servirá de insumo para la elaboración del siguiente Programa Trienal 2023/2025.</a:t>
            </a:r>
            <a:endParaRPr lang="es-CL" sz="1600" dirty="0">
              <a:solidFill>
                <a:schemeClr val="tx2"/>
              </a:solidFill>
              <a:latin typeface="gobCL"/>
            </a:endParaRPr>
          </a:p>
          <a:p>
            <a:pPr algn="just"/>
            <a:endParaRPr lang="es-CL" sz="1600" dirty="0"/>
          </a:p>
        </p:txBody>
      </p:sp>
    </p:spTree>
    <p:extLst>
      <p:ext uri="{BB962C8B-B14F-4D97-AF65-F5344CB8AC3E}">
        <p14:creationId xmlns:p14="http://schemas.microsoft.com/office/powerpoint/2010/main" val="4091006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ANNER PP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824030"/>
          </a:xfrm>
          <a:prstGeom prst="rect">
            <a:avLst/>
          </a:prstGeom>
        </p:spPr>
      </p:pic>
      <p:sp>
        <p:nvSpPr>
          <p:cNvPr id="3" name="Rectángulo redondeado 2"/>
          <p:cNvSpPr/>
          <p:nvPr/>
        </p:nvSpPr>
        <p:spPr>
          <a:xfrm>
            <a:off x="251747" y="731390"/>
            <a:ext cx="2193509" cy="2318517"/>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CL" sz="1600" b="1" dirty="0">
                <a:latin typeface="gobCL"/>
              </a:rPr>
              <a:t>PROCEDIMIENTO DE DENUNCIA E INVESTIGACIÓN MALTRATO, ACOSO LABORAL Y SEXUAL.</a:t>
            </a:r>
          </a:p>
        </p:txBody>
      </p:sp>
      <p:sp>
        <p:nvSpPr>
          <p:cNvPr id="463" name="CuadroTexto 462">
            <a:extLst>
              <a:ext uri="{FF2B5EF4-FFF2-40B4-BE49-F238E27FC236}">
                <a16:creationId xmlns:a16="http://schemas.microsoft.com/office/drawing/2014/main" id="{72385D9D-CEC1-4B57-A075-8A674840461B}"/>
              </a:ext>
            </a:extLst>
          </p:cNvPr>
          <p:cNvSpPr txBox="1"/>
          <p:nvPr/>
        </p:nvSpPr>
        <p:spPr>
          <a:xfrm>
            <a:off x="1430666" y="6465291"/>
            <a:ext cx="6254341" cy="307777"/>
          </a:xfrm>
          <a:prstGeom prst="rect">
            <a:avLst/>
          </a:prstGeom>
          <a:noFill/>
        </p:spPr>
        <p:txBody>
          <a:bodyPr wrap="none" rtlCol="0">
            <a:spAutoFit/>
          </a:bodyPr>
          <a:lstStyle/>
          <a:p>
            <a:r>
              <a:rPr lang="es-CL" sz="1400" dirty="0"/>
              <a:t>Procedimiento de Denuncias disponible en: </a:t>
            </a:r>
            <a:r>
              <a:rPr lang="es-CL" sz="1400" dirty="0">
                <a:hlinkClick r:id="rId4"/>
              </a:rPr>
              <a:t>http://isalud.minsal.cl/gestionpersonas</a:t>
            </a:r>
            <a:endParaRPr lang="es-CL" sz="1400" dirty="0"/>
          </a:p>
        </p:txBody>
      </p:sp>
      <p:sp>
        <p:nvSpPr>
          <p:cNvPr id="464" name="Google Shape;177;p7"/>
          <p:cNvSpPr txBox="1"/>
          <p:nvPr/>
        </p:nvSpPr>
        <p:spPr>
          <a:xfrm>
            <a:off x="2548647" y="848062"/>
            <a:ext cx="6105220" cy="1808162"/>
          </a:xfrm>
          <a:prstGeom prst="rect">
            <a:avLst/>
          </a:prstGeom>
          <a:noFill/>
          <a:ln>
            <a:noFill/>
          </a:ln>
        </p:spPr>
        <p:txBody>
          <a:bodyPr spcFirstLastPara="1" wrap="square" lIns="91425" tIns="45700" rIns="91425" bIns="45700" anchor="t" anchorCtr="0">
            <a:noAutofit/>
          </a:bodyPr>
          <a:lstStyle/>
          <a:p>
            <a:pPr algn="just"/>
            <a:r>
              <a:rPr lang="es-CL" sz="1600" dirty="0">
                <a:solidFill>
                  <a:schemeClr val="tx2"/>
                </a:solidFill>
                <a:latin typeface="gobCL"/>
              </a:rPr>
              <a:t>El Procedimiento de Denuncia e Investigación MALS institucional (REX N° 370)  fue actualizado el año 2021, debido a la incorporación de las directrices contenidas en el Instructivo presidencial N°6 de 2018, sobre Igualdad de Oportunidades y Prevención y Sanción del MALS, el que promueve la igualdad de derechos entre hombres y mujeres. Además se recoge la actualización de las “Orientaciones para la elaboración de un Procedimiento de Denuncia y Sanción del Maltrato, Acoso Laboral y Sexual de la Dirección Nacional del Servicio Civil de 2018.</a:t>
            </a:r>
          </a:p>
        </p:txBody>
      </p:sp>
      <p:grpSp>
        <p:nvGrpSpPr>
          <p:cNvPr id="500" name="Google Shape;1650;p34"/>
          <p:cNvGrpSpPr/>
          <p:nvPr/>
        </p:nvGrpSpPr>
        <p:grpSpPr>
          <a:xfrm>
            <a:off x="6970413" y="4368498"/>
            <a:ext cx="786450" cy="883925"/>
            <a:chOff x="6042700" y="2194150"/>
            <a:chExt cx="786450" cy="883925"/>
          </a:xfrm>
        </p:grpSpPr>
        <p:sp>
          <p:nvSpPr>
            <p:cNvPr id="501" name="Google Shape;1651;p34"/>
            <p:cNvSpPr/>
            <p:nvPr/>
          </p:nvSpPr>
          <p:spPr>
            <a:xfrm>
              <a:off x="6042700" y="2194150"/>
              <a:ext cx="786450" cy="883925"/>
            </a:xfrm>
            <a:custGeom>
              <a:avLst/>
              <a:gdLst/>
              <a:ahLst/>
              <a:cxnLst/>
              <a:rect l="l" t="t" r="r" b="b"/>
              <a:pathLst>
                <a:path w="31458" h="35357" extrusionOk="0">
                  <a:moveTo>
                    <a:pt x="3424" y="1"/>
                  </a:moveTo>
                  <a:cubicBezTo>
                    <a:pt x="2591" y="1"/>
                    <a:pt x="1757" y="40"/>
                    <a:pt x="918" y="117"/>
                  </a:cubicBezTo>
                  <a:cubicBezTo>
                    <a:pt x="870" y="129"/>
                    <a:pt x="822" y="129"/>
                    <a:pt x="775" y="129"/>
                  </a:cubicBezTo>
                  <a:cubicBezTo>
                    <a:pt x="418" y="153"/>
                    <a:pt x="120" y="176"/>
                    <a:pt x="60" y="272"/>
                  </a:cubicBezTo>
                  <a:cubicBezTo>
                    <a:pt x="1" y="367"/>
                    <a:pt x="132" y="438"/>
                    <a:pt x="430" y="486"/>
                  </a:cubicBezTo>
                  <a:cubicBezTo>
                    <a:pt x="834" y="546"/>
                    <a:pt x="1287" y="605"/>
                    <a:pt x="1739" y="641"/>
                  </a:cubicBezTo>
                  <a:cubicBezTo>
                    <a:pt x="3192" y="760"/>
                    <a:pt x="4704" y="796"/>
                    <a:pt x="6490" y="808"/>
                  </a:cubicBezTo>
                  <a:cubicBezTo>
                    <a:pt x="7451" y="808"/>
                    <a:pt x="8547" y="843"/>
                    <a:pt x="9700" y="843"/>
                  </a:cubicBezTo>
                  <a:cubicBezTo>
                    <a:pt x="10047" y="843"/>
                    <a:pt x="10398" y="840"/>
                    <a:pt x="10752" y="831"/>
                  </a:cubicBezTo>
                  <a:cubicBezTo>
                    <a:pt x="11383" y="819"/>
                    <a:pt x="12026" y="819"/>
                    <a:pt x="12657" y="808"/>
                  </a:cubicBezTo>
                  <a:cubicBezTo>
                    <a:pt x="12753" y="808"/>
                    <a:pt x="12843" y="807"/>
                    <a:pt x="12930" y="807"/>
                  </a:cubicBezTo>
                  <a:cubicBezTo>
                    <a:pt x="13147" y="807"/>
                    <a:pt x="13343" y="813"/>
                    <a:pt x="13538" y="855"/>
                  </a:cubicBezTo>
                  <a:cubicBezTo>
                    <a:pt x="13812" y="915"/>
                    <a:pt x="14086" y="998"/>
                    <a:pt x="14336" y="1129"/>
                  </a:cubicBezTo>
                  <a:cubicBezTo>
                    <a:pt x="14836" y="1403"/>
                    <a:pt x="15241" y="1820"/>
                    <a:pt x="15503" y="2320"/>
                  </a:cubicBezTo>
                  <a:cubicBezTo>
                    <a:pt x="15646" y="2570"/>
                    <a:pt x="15717" y="2843"/>
                    <a:pt x="15777" y="3117"/>
                  </a:cubicBezTo>
                  <a:cubicBezTo>
                    <a:pt x="15836" y="3391"/>
                    <a:pt x="15824" y="3665"/>
                    <a:pt x="15824" y="3998"/>
                  </a:cubicBezTo>
                  <a:lnTo>
                    <a:pt x="15848" y="6653"/>
                  </a:lnTo>
                  <a:cubicBezTo>
                    <a:pt x="15860" y="9356"/>
                    <a:pt x="15872" y="12047"/>
                    <a:pt x="15884" y="14750"/>
                  </a:cubicBezTo>
                  <a:cubicBezTo>
                    <a:pt x="15920" y="17393"/>
                    <a:pt x="15955" y="20036"/>
                    <a:pt x="15991" y="22691"/>
                  </a:cubicBezTo>
                  <a:cubicBezTo>
                    <a:pt x="16003" y="24060"/>
                    <a:pt x="16015" y="25441"/>
                    <a:pt x="16015" y="26811"/>
                  </a:cubicBezTo>
                  <a:cubicBezTo>
                    <a:pt x="16039" y="28323"/>
                    <a:pt x="16062" y="29847"/>
                    <a:pt x="16086" y="31359"/>
                  </a:cubicBezTo>
                  <a:cubicBezTo>
                    <a:pt x="16098" y="31740"/>
                    <a:pt x="16086" y="32121"/>
                    <a:pt x="16134" y="32514"/>
                  </a:cubicBezTo>
                  <a:cubicBezTo>
                    <a:pt x="16193" y="32895"/>
                    <a:pt x="16312" y="33276"/>
                    <a:pt x="16503" y="33621"/>
                  </a:cubicBezTo>
                  <a:cubicBezTo>
                    <a:pt x="16872" y="34312"/>
                    <a:pt x="17491" y="34847"/>
                    <a:pt x="18229" y="35145"/>
                  </a:cubicBezTo>
                  <a:cubicBezTo>
                    <a:pt x="18491" y="35252"/>
                    <a:pt x="18777" y="35300"/>
                    <a:pt x="19063" y="35347"/>
                  </a:cubicBezTo>
                  <a:cubicBezTo>
                    <a:pt x="19212" y="35353"/>
                    <a:pt x="19355" y="35356"/>
                    <a:pt x="19496" y="35356"/>
                  </a:cubicBezTo>
                  <a:cubicBezTo>
                    <a:pt x="19637" y="35356"/>
                    <a:pt x="19777" y="35353"/>
                    <a:pt x="19920" y="35347"/>
                  </a:cubicBezTo>
                  <a:lnTo>
                    <a:pt x="21611" y="35324"/>
                  </a:lnTo>
                  <a:cubicBezTo>
                    <a:pt x="23671" y="35300"/>
                    <a:pt x="25730" y="35276"/>
                    <a:pt x="27790" y="35252"/>
                  </a:cubicBezTo>
                  <a:cubicBezTo>
                    <a:pt x="28814" y="35228"/>
                    <a:pt x="29838" y="35205"/>
                    <a:pt x="30862" y="35181"/>
                  </a:cubicBezTo>
                  <a:cubicBezTo>
                    <a:pt x="31041" y="35181"/>
                    <a:pt x="31219" y="35145"/>
                    <a:pt x="31386" y="35121"/>
                  </a:cubicBezTo>
                  <a:cubicBezTo>
                    <a:pt x="31422" y="35121"/>
                    <a:pt x="31457" y="35109"/>
                    <a:pt x="31457" y="35097"/>
                  </a:cubicBezTo>
                  <a:cubicBezTo>
                    <a:pt x="31433" y="35074"/>
                    <a:pt x="31398" y="35050"/>
                    <a:pt x="31338" y="35050"/>
                  </a:cubicBezTo>
                  <a:cubicBezTo>
                    <a:pt x="31100" y="35038"/>
                    <a:pt x="30862" y="35026"/>
                    <a:pt x="30624" y="35026"/>
                  </a:cubicBezTo>
                  <a:lnTo>
                    <a:pt x="28266" y="35038"/>
                  </a:lnTo>
                  <a:lnTo>
                    <a:pt x="21349" y="35014"/>
                  </a:lnTo>
                  <a:lnTo>
                    <a:pt x="19432" y="35014"/>
                  </a:lnTo>
                  <a:cubicBezTo>
                    <a:pt x="18837" y="35014"/>
                    <a:pt x="18253" y="34847"/>
                    <a:pt x="17765" y="34526"/>
                  </a:cubicBezTo>
                  <a:cubicBezTo>
                    <a:pt x="17241" y="34181"/>
                    <a:pt x="16824" y="33681"/>
                    <a:pt x="16610" y="33097"/>
                  </a:cubicBezTo>
                  <a:cubicBezTo>
                    <a:pt x="16491" y="32800"/>
                    <a:pt x="16432" y="32490"/>
                    <a:pt x="16420" y="32169"/>
                  </a:cubicBezTo>
                  <a:cubicBezTo>
                    <a:pt x="16408" y="31847"/>
                    <a:pt x="16408" y="31502"/>
                    <a:pt x="16408" y="31168"/>
                  </a:cubicBezTo>
                  <a:cubicBezTo>
                    <a:pt x="16408" y="29823"/>
                    <a:pt x="16408" y="28478"/>
                    <a:pt x="16408" y="27132"/>
                  </a:cubicBezTo>
                  <a:lnTo>
                    <a:pt x="16408" y="25953"/>
                  </a:lnTo>
                  <a:lnTo>
                    <a:pt x="16384" y="20358"/>
                  </a:lnTo>
                  <a:lnTo>
                    <a:pt x="16384" y="11964"/>
                  </a:lnTo>
                  <a:lnTo>
                    <a:pt x="16384" y="4308"/>
                  </a:lnTo>
                  <a:cubicBezTo>
                    <a:pt x="16384" y="3963"/>
                    <a:pt x="16396" y="3629"/>
                    <a:pt x="16360" y="3260"/>
                  </a:cubicBezTo>
                  <a:cubicBezTo>
                    <a:pt x="16324" y="2891"/>
                    <a:pt x="16229" y="2534"/>
                    <a:pt x="16074" y="2212"/>
                  </a:cubicBezTo>
                  <a:cubicBezTo>
                    <a:pt x="15777" y="1546"/>
                    <a:pt x="15241" y="998"/>
                    <a:pt x="14610" y="653"/>
                  </a:cubicBezTo>
                  <a:cubicBezTo>
                    <a:pt x="14324" y="510"/>
                    <a:pt x="14026" y="391"/>
                    <a:pt x="13717" y="319"/>
                  </a:cubicBezTo>
                  <a:cubicBezTo>
                    <a:pt x="13407" y="260"/>
                    <a:pt x="13074" y="248"/>
                    <a:pt x="12776" y="248"/>
                  </a:cubicBezTo>
                  <a:lnTo>
                    <a:pt x="10978" y="236"/>
                  </a:lnTo>
                  <a:lnTo>
                    <a:pt x="7383" y="176"/>
                  </a:lnTo>
                  <a:cubicBezTo>
                    <a:pt x="6895" y="165"/>
                    <a:pt x="6371" y="165"/>
                    <a:pt x="5930" y="117"/>
                  </a:cubicBezTo>
                  <a:cubicBezTo>
                    <a:pt x="5091" y="40"/>
                    <a:pt x="4257" y="1"/>
                    <a:pt x="3424"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2" name="Google Shape;1652;p34"/>
            <p:cNvSpPr/>
            <p:nvPr/>
          </p:nvSpPr>
          <p:spPr>
            <a:xfrm>
              <a:off x="6405850" y="2568825"/>
              <a:ext cx="83975" cy="70400"/>
            </a:xfrm>
            <a:custGeom>
              <a:avLst/>
              <a:gdLst/>
              <a:ahLst/>
              <a:cxnLst/>
              <a:rect l="l" t="t" r="r" b="b"/>
              <a:pathLst>
                <a:path w="3359" h="2816" extrusionOk="0">
                  <a:moveTo>
                    <a:pt x="155" y="1"/>
                  </a:moveTo>
                  <a:cubicBezTo>
                    <a:pt x="60" y="1"/>
                    <a:pt x="1" y="108"/>
                    <a:pt x="48" y="191"/>
                  </a:cubicBezTo>
                  <a:lnTo>
                    <a:pt x="1536" y="2751"/>
                  </a:lnTo>
                  <a:cubicBezTo>
                    <a:pt x="1561" y="2794"/>
                    <a:pt x="1605" y="2815"/>
                    <a:pt x="1648" y="2815"/>
                  </a:cubicBezTo>
                  <a:cubicBezTo>
                    <a:pt x="1688" y="2815"/>
                    <a:pt x="1728" y="2797"/>
                    <a:pt x="1751" y="2763"/>
                  </a:cubicBezTo>
                  <a:lnTo>
                    <a:pt x="3310" y="227"/>
                  </a:lnTo>
                  <a:cubicBezTo>
                    <a:pt x="3358" y="144"/>
                    <a:pt x="3299" y="37"/>
                    <a:pt x="3203" y="37"/>
                  </a:cubicBezTo>
                  <a:lnTo>
                    <a:pt x="1679" y="25"/>
                  </a:lnTo>
                  <a:lnTo>
                    <a:pt x="155"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503" name="Google Shape;1653;p34"/>
          <p:cNvGrpSpPr/>
          <p:nvPr/>
        </p:nvGrpSpPr>
        <p:grpSpPr>
          <a:xfrm>
            <a:off x="3248838" y="4368498"/>
            <a:ext cx="786425" cy="883925"/>
            <a:chOff x="2321125" y="2194150"/>
            <a:chExt cx="786425" cy="883925"/>
          </a:xfrm>
        </p:grpSpPr>
        <p:sp>
          <p:nvSpPr>
            <p:cNvPr id="504" name="Google Shape;1654;p34"/>
            <p:cNvSpPr/>
            <p:nvPr/>
          </p:nvSpPr>
          <p:spPr>
            <a:xfrm>
              <a:off x="2321125" y="2194150"/>
              <a:ext cx="786425" cy="883925"/>
            </a:xfrm>
            <a:custGeom>
              <a:avLst/>
              <a:gdLst/>
              <a:ahLst/>
              <a:cxnLst/>
              <a:rect l="l" t="t" r="r" b="b"/>
              <a:pathLst>
                <a:path w="31457" h="35357" extrusionOk="0">
                  <a:moveTo>
                    <a:pt x="3413" y="1"/>
                  </a:moveTo>
                  <a:cubicBezTo>
                    <a:pt x="2581" y="1"/>
                    <a:pt x="1750" y="40"/>
                    <a:pt x="917" y="117"/>
                  </a:cubicBezTo>
                  <a:cubicBezTo>
                    <a:pt x="869" y="129"/>
                    <a:pt x="822" y="129"/>
                    <a:pt x="774" y="129"/>
                  </a:cubicBezTo>
                  <a:cubicBezTo>
                    <a:pt x="417" y="153"/>
                    <a:pt x="107" y="176"/>
                    <a:pt x="48" y="272"/>
                  </a:cubicBezTo>
                  <a:cubicBezTo>
                    <a:pt x="0" y="367"/>
                    <a:pt x="131" y="438"/>
                    <a:pt x="429" y="486"/>
                  </a:cubicBezTo>
                  <a:cubicBezTo>
                    <a:pt x="834" y="546"/>
                    <a:pt x="1274" y="605"/>
                    <a:pt x="1738" y="641"/>
                  </a:cubicBezTo>
                  <a:cubicBezTo>
                    <a:pt x="3179" y="760"/>
                    <a:pt x="4691" y="796"/>
                    <a:pt x="6477" y="808"/>
                  </a:cubicBezTo>
                  <a:cubicBezTo>
                    <a:pt x="7439" y="808"/>
                    <a:pt x="8541" y="843"/>
                    <a:pt x="9698" y="843"/>
                  </a:cubicBezTo>
                  <a:cubicBezTo>
                    <a:pt x="10045" y="843"/>
                    <a:pt x="10397" y="840"/>
                    <a:pt x="10751" y="831"/>
                  </a:cubicBezTo>
                  <a:cubicBezTo>
                    <a:pt x="11382" y="819"/>
                    <a:pt x="12025" y="819"/>
                    <a:pt x="12656" y="808"/>
                  </a:cubicBezTo>
                  <a:cubicBezTo>
                    <a:pt x="12752" y="808"/>
                    <a:pt x="12842" y="807"/>
                    <a:pt x="12929" y="807"/>
                  </a:cubicBezTo>
                  <a:cubicBezTo>
                    <a:pt x="13146" y="807"/>
                    <a:pt x="13342" y="813"/>
                    <a:pt x="13537" y="855"/>
                  </a:cubicBezTo>
                  <a:cubicBezTo>
                    <a:pt x="13811" y="915"/>
                    <a:pt x="14085" y="998"/>
                    <a:pt x="14335" y="1129"/>
                  </a:cubicBezTo>
                  <a:cubicBezTo>
                    <a:pt x="14823" y="1403"/>
                    <a:pt x="15240" y="1820"/>
                    <a:pt x="15502" y="2320"/>
                  </a:cubicBezTo>
                  <a:cubicBezTo>
                    <a:pt x="15633" y="2570"/>
                    <a:pt x="15716" y="2843"/>
                    <a:pt x="15776" y="3117"/>
                  </a:cubicBezTo>
                  <a:cubicBezTo>
                    <a:pt x="15835" y="3391"/>
                    <a:pt x="15823" y="3665"/>
                    <a:pt x="15823" y="3998"/>
                  </a:cubicBezTo>
                  <a:lnTo>
                    <a:pt x="15835" y="6653"/>
                  </a:lnTo>
                  <a:cubicBezTo>
                    <a:pt x="15847" y="9356"/>
                    <a:pt x="15871" y="12047"/>
                    <a:pt x="15883" y="14750"/>
                  </a:cubicBezTo>
                  <a:cubicBezTo>
                    <a:pt x="15919" y="17393"/>
                    <a:pt x="15954" y="20036"/>
                    <a:pt x="15990" y="22691"/>
                  </a:cubicBezTo>
                  <a:cubicBezTo>
                    <a:pt x="16002" y="24060"/>
                    <a:pt x="16002" y="25441"/>
                    <a:pt x="16014" y="26811"/>
                  </a:cubicBezTo>
                  <a:cubicBezTo>
                    <a:pt x="16038" y="28323"/>
                    <a:pt x="16062" y="29847"/>
                    <a:pt x="16085" y="31359"/>
                  </a:cubicBezTo>
                  <a:cubicBezTo>
                    <a:pt x="16085" y="31740"/>
                    <a:pt x="16074" y="32121"/>
                    <a:pt x="16133" y="32514"/>
                  </a:cubicBezTo>
                  <a:cubicBezTo>
                    <a:pt x="16181" y="32895"/>
                    <a:pt x="16312" y="33276"/>
                    <a:pt x="16502" y="33621"/>
                  </a:cubicBezTo>
                  <a:cubicBezTo>
                    <a:pt x="16871" y="34312"/>
                    <a:pt x="17490" y="34847"/>
                    <a:pt x="18217" y="35145"/>
                  </a:cubicBezTo>
                  <a:cubicBezTo>
                    <a:pt x="18490" y="35252"/>
                    <a:pt x="18776" y="35300"/>
                    <a:pt x="19062" y="35347"/>
                  </a:cubicBezTo>
                  <a:cubicBezTo>
                    <a:pt x="19205" y="35353"/>
                    <a:pt x="19348" y="35356"/>
                    <a:pt x="19491" y="35356"/>
                  </a:cubicBezTo>
                  <a:cubicBezTo>
                    <a:pt x="19633" y="35356"/>
                    <a:pt x="19776" y="35353"/>
                    <a:pt x="19919" y="35347"/>
                  </a:cubicBezTo>
                  <a:lnTo>
                    <a:pt x="21610" y="35324"/>
                  </a:lnTo>
                  <a:cubicBezTo>
                    <a:pt x="23670" y="35300"/>
                    <a:pt x="25718" y="35276"/>
                    <a:pt x="27777" y="35252"/>
                  </a:cubicBezTo>
                  <a:cubicBezTo>
                    <a:pt x="28813" y="35228"/>
                    <a:pt x="29837" y="35205"/>
                    <a:pt x="30861" y="35181"/>
                  </a:cubicBezTo>
                  <a:cubicBezTo>
                    <a:pt x="31040" y="35181"/>
                    <a:pt x="31218" y="35145"/>
                    <a:pt x="31385" y="35121"/>
                  </a:cubicBezTo>
                  <a:cubicBezTo>
                    <a:pt x="31421" y="35121"/>
                    <a:pt x="31456" y="35109"/>
                    <a:pt x="31444" y="35097"/>
                  </a:cubicBezTo>
                  <a:cubicBezTo>
                    <a:pt x="31421" y="35074"/>
                    <a:pt x="31385" y="35050"/>
                    <a:pt x="31337" y="35050"/>
                  </a:cubicBezTo>
                  <a:cubicBezTo>
                    <a:pt x="31099" y="35038"/>
                    <a:pt x="30861" y="35026"/>
                    <a:pt x="30611" y="35026"/>
                  </a:cubicBezTo>
                  <a:lnTo>
                    <a:pt x="28266" y="35038"/>
                  </a:lnTo>
                  <a:lnTo>
                    <a:pt x="21336" y="35014"/>
                  </a:lnTo>
                  <a:lnTo>
                    <a:pt x="19419" y="35014"/>
                  </a:lnTo>
                  <a:cubicBezTo>
                    <a:pt x="18824" y="35014"/>
                    <a:pt x="18252" y="34847"/>
                    <a:pt x="17752" y="34526"/>
                  </a:cubicBezTo>
                  <a:cubicBezTo>
                    <a:pt x="17240" y="34181"/>
                    <a:pt x="16812" y="33681"/>
                    <a:pt x="16597" y="33097"/>
                  </a:cubicBezTo>
                  <a:cubicBezTo>
                    <a:pt x="16490" y="32800"/>
                    <a:pt x="16419" y="32490"/>
                    <a:pt x="16419" y="32169"/>
                  </a:cubicBezTo>
                  <a:cubicBezTo>
                    <a:pt x="16395" y="31847"/>
                    <a:pt x="16407" y="31502"/>
                    <a:pt x="16407" y="31168"/>
                  </a:cubicBezTo>
                  <a:cubicBezTo>
                    <a:pt x="16407" y="29823"/>
                    <a:pt x="16407" y="28478"/>
                    <a:pt x="16407" y="27132"/>
                  </a:cubicBezTo>
                  <a:lnTo>
                    <a:pt x="16395" y="25953"/>
                  </a:lnTo>
                  <a:lnTo>
                    <a:pt x="16383" y="20358"/>
                  </a:lnTo>
                  <a:lnTo>
                    <a:pt x="16383" y="11964"/>
                  </a:lnTo>
                  <a:lnTo>
                    <a:pt x="16383" y="4308"/>
                  </a:lnTo>
                  <a:cubicBezTo>
                    <a:pt x="16371" y="3963"/>
                    <a:pt x="16395" y="3629"/>
                    <a:pt x="16359" y="3260"/>
                  </a:cubicBezTo>
                  <a:cubicBezTo>
                    <a:pt x="16324" y="2891"/>
                    <a:pt x="16216" y="2534"/>
                    <a:pt x="16074" y="2212"/>
                  </a:cubicBezTo>
                  <a:cubicBezTo>
                    <a:pt x="15776" y="1546"/>
                    <a:pt x="15240" y="998"/>
                    <a:pt x="14609" y="653"/>
                  </a:cubicBezTo>
                  <a:cubicBezTo>
                    <a:pt x="14323" y="510"/>
                    <a:pt x="14026" y="391"/>
                    <a:pt x="13704" y="319"/>
                  </a:cubicBezTo>
                  <a:cubicBezTo>
                    <a:pt x="13407" y="260"/>
                    <a:pt x="13073" y="248"/>
                    <a:pt x="12775" y="248"/>
                  </a:cubicBezTo>
                  <a:lnTo>
                    <a:pt x="10978" y="236"/>
                  </a:lnTo>
                  <a:lnTo>
                    <a:pt x="7370" y="176"/>
                  </a:lnTo>
                  <a:cubicBezTo>
                    <a:pt x="6882" y="165"/>
                    <a:pt x="6370" y="165"/>
                    <a:pt x="5917" y="117"/>
                  </a:cubicBezTo>
                  <a:cubicBezTo>
                    <a:pt x="5078" y="40"/>
                    <a:pt x="4245" y="1"/>
                    <a:pt x="3413"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5" name="Google Shape;1655;p34"/>
            <p:cNvSpPr/>
            <p:nvPr/>
          </p:nvSpPr>
          <p:spPr>
            <a:xfrm>
              <a:off x="2683075" y="2568825"/>
              <a:ext cx="83950" cy="70400"/>
            </a:xfrm>
            <a:custGeom>
              <a:avLst/>
              <a:gdLst/>
              <a:ahLst/>
              <a:cxnLst/>
              <a:rect l="l" t="t" r="r" b="b"/>
              <a:pathLst>
                <a:path w="3358" h="2816" extrusionOk="0">
                  <a:moveTo>
                    <a:pt x="155" y="1"/>
                  </a:moveTo>
                  <a:cubicBezTo>
                    <a:pt x="60" y="1"/>
                    <a:pt x="0" y="108"/>
                    <a:pt x="48" y="191"/>
                  </a:cubicBezTo>
                  <a:lnTo>
                    <a:pt x="1548" y="2751"/>
                  </a:lnTo>
                  <a:cubicBezTo>
                    <a:pt x="1573" y="2794"/>
                    <a:pt x="1613" y="2815"/>
                    <a:pt x="1654" y="2815"/>
                  </a:cubicBezTo>
                  <a:cubicBezTo>
                    <a:pt x="1691" y="2815"/>
                    <a:pt x="1727" y="2797"/>
                    <a:pt x="1750" y="2763"/>
                  </a:cubicBezTo>
                  <a:lnTo>
                    <a:pt x="3310" y="227"/>
                  </a:lnTo>
                  <a:cubicBezTo>
                    <a:pt x="3358" y="144"/>
                    <a:pt x="3310" y="37"/>
                    <a:pt x="3215" y="37"/>
                  </a:cubicBezTo>
                  <a:lnTo>
                    <a:pt x="1679" y="25"/>
                  </a:lnTo>
                  <a:lnTo>
                    <a:pt x="155"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506" name="Google Shape;1656;p34"/>
          <p:cNvGrpSpPr/>
          <p:nvPr/>
        </p:nvGrpSpPr>
        <p:grpSpPr>
          <a:xfrm>
            <a:off x="5110363" y="4368748"/>
            <a:ext cx="786725" cy="888200"/>
            <a:chOff x="4182650" y="2194400"/>
            <a:chExt cx="786725" cy="888200"/>
          </a:xfrm>
        </p:grpSpPr>
        <p:sp>
          <p:nvSpPr>
            <p:cNvPr id="507" name="Google Shape;1657;p34"/>
            <p:cNvSpPr/>
            <p:nvPr/>
          </p:nvSpPr>
          <p:spPr>
            <a:xfrm>
              <a:off x="4182650" y="2194400"/>
              <a:ext cx="786725" cy="888200"/>
            </a:xfrm>
            <a:custGeom>
              <a:avLst/>
              <a:gdLst/>
              <a:ahLst/>
              <a:cxnLst/>
              <a:rect l="l" t="t" r="r" b="b"/>
              <a:pathLst>
                <a:path w="31469" h="35528" extrusionOk="0">
                  <a:moveTo>
                    <a:pt x="21784" y="0"/>
                  </a:moveTo>
                  <a:cubicBezTo>
                    <a:pt x="21429" y="0"/>
                    <a:pt x="21069" y="3"/>
                    <a:pt x="20706" y="12"/>
                  </a:cubicBezTo>
                  <a:cubicBezTo>
                    <a:pt x="20075" y="12"/>
                    <a:pt x="19444" y="24"/>
                    <a:pt x="18801" y="36"/>
                  </a:cubicBezTo>
                  <a:cubicBezTo>
                    <a:pt x="18503" y="36"/>
                    <a:pt x="18134" y="36"/>
                    <a:pt x="17777" y="107"/>
                  </a:cubicBezTo>
                  <a:cubicBezTo>
                    <a:pt x="17432" y="178"/>
                    <a:pt x="17086" y="297"/>
                    <a:pt x="16777" y="464"/>
                  </a:cubicBezTo>
                  <a:cubicBezTo>
                    <a:pt x="16146" y="809"/>
                    <a:pt x="15622" y="1333"/>
                    <a:pt x="15288" y="1964"/>
                  </a:cubicBezTo>
                  <a:cubicBezTo>
                    <a:pt x="15122" y="2274"/>
                    <a:pt x="15015" y="2619"/>
                    <a:pt x="14943" y="2976"/>
                  </a:cubicBezTo>
                  <a:cubicBezTo>
                    <a:pt x="14919" y="3143"/>
                    <a:pt x="14895" y="3322"/>
                    <a:pt x="14895" y="3500"/>
                  </a:cubicBezTo>
                  <a:cubicBezTo>
                    <a:pt x="14884" y="3691"/>
                    <a:pt x="14895" y="3834"/>
                    <a:pt x="14884" y="3988"/>
                  </a:cubicBezTo>
                  <a:lnTo>
                    <a:pt x="14907" y="6643"/>
                  </a:lnTo>
                  <a:cubicBezTo>
                    <a:pt x="14919" y="9346"/>
                    <a:pt x="14931" y="12037"/>
                    <a:pt x="14943" y="14740"/>
                  </a:cubicBezTo>
                  <a:cubicBezTo>
                    <a:pt x="14979" y="17383"/>
                    <a:pt x="15015" y="20026"/>
                    <a:pt x="15050" y="22681"/>
                  </a:cubicBezTo>
                  <a:cubicBezTo>
                    <a:pt x="15062" y="24050"/>
                    <a:pt x="15074" y="25431"/>
                    <a:pt x="15074" y="26801"/>
                  </a:cubicBezTo>
                  <a:cubicBezTo>
                    <a:pt x="15098" y="28313"/>
                    <a:pt x="15122" y="29837"/>
                    <a:pt x="15146" y="31349"/>
                  </a:cubicBezTo>
                  <a:cubicBezTo>
                    <a:pt x="15146" y="31730"/>
                    <a:pt x="15169" y="32111"/>
                    <a:pt x="15134" y="32480"/>
                  </a:cubicBezTo>
                  <a:cubicBezTo>
                    <a:pt x="15086" y="32837"/>
                    <a:pt x="14979" y="33206"/>
                    <a:pt x="14812" y="33528"/>
                  </a:cubicBezTo>
                  <a:cubicBezTo>
                    <a:pt x="14467" y="34183"/>
                    <a:pt x="13872" y="34706"/>
                    <a:pt x="13181" y="34968"/>
                  </a:cubicBezTo>
                  <a:cubicBezTo>
                    <a:pt x="12919" y="35076"/>
                    <a:pt x="12657" y="35123"/>
                    <a:pt x="12383" y="35159"/>
                  </a:cubicBezTo>
                  <a:cubicBezTo>
                    <a:pt x="12109" y="35183"/>
                    <a:pt x="11824" y="35183"/>
                    <a:pt x="11550" y="35183"/>
                  </a:cubicBezTo>
                  <a:lnTo>
                    <a:pt x="9859" y="35218"/>
                  </a:lnTo>
                  <a:cubicBezTo>
                    <a:pt x="7799" y="35242"/>
                    <a:pt x="5740" y="35266"/>
                    <a:pt x="3680" y="35290"/>
                  </a:cubicBezTo>
                  <a:cubicBezTo>
                    <a:pt x="2656" y="35314"/>
                    <a:pt x="1632" y="35337"/>
                    <a:pt x="596" y="35361"/>
                  </a:cubicBezTo>
                  <a:cubicBezTo>
                    <a:pt x="417" y="35361"/>
                    <a:pt x="251" y="35397"/>
                    <a:pt x="72" y="35409"/>
                  </a:cubicBezTo>
                  <a:cubicBezTo>
                    <a:pt x="36" y="35421"/>
                    <a:pt x="1" y="35433"/>
                    <a:pt x="13" y="35445"/>
                  </a:cubicBezTo>
                  <a:cubicBezTo>
                    <a:pt x="36" y="35457"/>
                    <a:pt x="72" y="35492"/>
                    <a:pt x="132" y="35492"/>
                  </a:cubicBezTo>
                  <a:cubicBezTo>
                    <a:pt x="358" y="35504"/>
                    <a:pt x="608" y="35516"/>
                    <a:pt x="846" y="35516"/>
                  </a:cubicBezTo>
                  <a:lnTo>
                    <a:pt x="3204" y="35504"/>
                  </a:lnTo>
                  <a:lnTo>
                    <a:pt x="10121" y="35516"/>
                  </a:lnTo>
                  <a:cubicBezTo>
                    <a:pt x="10764" y="35528"/>
                    <a:pt x="11395" y="35528"/>
                    <a:pt x="12038" y="35528"/>
                  </a:cubicBezTo>
                  <a:cubicBezTo>
                    <a:pt x="12383" y="35516"/>
                    <a:pt x="12729" y="35480"/>
                    <a:pt x="13062" y="35373"/>
                  </a:cubicBezTo>
                  <a:cubicBezTo>
                    <a:pt x="13383" y="35266"/>
                    <a:pt x="13693" y="35123"/>
                    <a:pt x="13979" y="34921"/>
                  </a:cubicBezTo>
                  <a:cubicBezTo>
                    <a:pt x="14574" y="34504"/>
                    <a:pt x="15038" y="33921"/>
                    <a:pt x="15276" y="33230"/>
                  </a:cubicBezTo>
                  <a:cubicBezTo>
                    <a:pt x="15396" y="32897"/>
                    <a:pt x="15467" y="32540"/>
                    <a:pt x="15467" y="32182"/>
                  </a:cubicBezTo>
                  <a:cubicBezTo>
                    <a:pt x="15479" y="31825"/>
                    <a:pt x="15467" y="31504"/>
                    <a:pt x="15467" y="31158"/>
                  </a:cubicBezTo>
                  <a:cubicBezTo>
                    <a:pt x="15467" y="29813"/>
                    <a:pt x="15467" y="28468"/>
                    <a:pt x="15467" y="27122"/>
                  </a:cubicBezTo>
                  <a:lnTo>
                    <a:pt x="15467" y="25943"/>
                  </a:lnTo>
                  <a:lnTo>
                    <a:pt x="15443" y="20348"/>
                  </a:lnTo>
                  <a:lnTo>
                    <a:pt x="15443" y="11954"/>
                  </a:lnTo>
                  <a:lnTo>
                    <a:pt x="15443" y="4298"/>
                  </a:lnTo>
                  <a:cubicBezTo>
                    <a:pt x="15443" y="3953"/>
                    <a:pt x="15431" y="3595"/>
                    <a:pt x="15467" y="3286"/>
                  </a:cubicBezTo>
                  <a:cubicBezTo>
                    <a:pt x="15503" y="2964"/>
                    <a:pt x="15598" y="2643"/>
                    <a:pt x="15729" y="2357"/>
                  </a:cubicBezTo>
                  <a:cubicBezTo>
                    <a:pt x="15991" y="1762"/>
                    <a:pt x="16467" y="1274"/>
                    <a:pt x="17027" y="952"/>
                  </a:cubicBezTo>
                  <a:cubicBezTo>
                    <a:pt x="17277" y="821"/>
                    <a:pt x="17551" y="714"/>
                    <a:pt x="17824" y="655"/>
                  </a:cubicBezTo>
                  <a:cubicBezTo>
                    <a:pt x="18110" y="595"/>
                    <a:pt x="18384" y="583"/>
                    <a:pt x="18682" y="583"/>
                  </a:cubicBezTo>
                  <a:lnTo>
                    <a:pt x="20491" y="595"/>
                  </a:lnTo>
                  <a:lnTo>
                    <a:pt x="24087" y="655"/>
                  </a:lnTo>
                  <a:cubicBezTo>
                    <a:pt x="24575" y="667"/>
                    <a:pt x="25087" y="667"/>
                    <a:pt x="25540" y="714"/>
                  </a:cubicBezTo>
                  <a:cubicBezTo>
                    <a:pt x="26379" y="792"/>
                    <a:pt x="27212" y="830"/>
                    <a:pt x="28044" y="830"/>
                  </a:cubicBezTo>
                  <a:cubicBezTo>
                    <a:pt x="28876" y="830"/>
                    <a:pt x="29707" y="792"/>
                    <a:pt x="30540" y="714"/>
                  </a:cubicBezTo>
                  <a:cubicBezTo>
                    <a:pt x="30588" y="714"/>
                    <a:pt x="30636" y="714"/>
                    <a:pt x="30695" y="702"/>
                  </a:cubicBezTo>
                  <a:cubicBezTo>
                    <a:pt x="31040" y="690"/>
                    <a:pt x="31350" y="655"/>
                    <a:pt x="31409" y="559"/>
                  </a:cubicBezTo>
                  <a:cubicBezTo>
                    <a:pt x="31469" y="476"/>
                    <a:pt x="31338" y="393"/>
                    <a:pt x="31028" y="345"/>
                  </a:cubicBezTo>
                  <a:cubicBezTo>
                    <a:pt x="30624" y="286"/>
                    <a:pt x="30183" y="238"/>
                    <a:pt x="29731" y="202"/>
                  </a:cubicBezTo>
                  <a:cubicBezTo>
                    <a:pt x="28278" y="71"/>
                    <a:pt x="26766" y="36"/>
                    <a:pt x="24980" y="24"/>
                  </a:cubicBezTo>
                  <a:cubicBezTo>
                    <a:pt x="24863" y="25"/>
                    <a:pt x="24744" y="25"/>
                    <a:pt x="24623" y="25"/>
                  </a:cubicBezTo>
                  <a:cubicBezTo>
                    <a:pt x="23757" y="25"/>
                    <a:pt x="22791" y="0"/>
                    <a:pt x="21784"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8" name="Google Shape;1658;p34"/>
            <p:cNvSpPr/>
            <p:nvPr/>
          </p:nvSpPr>
          <p:spPr>
            <a:xfrm>
              <a:off x="4519900" y="2569350"/>
              <a:ext cx="83975" cy="70350"/>
            </a:xfrm>
            <a:custGeom>
              <a:avLst/>
              <a:gdLst/>
              <a:ahLst/>
              <a:cxnLst/>
              <a:rect l="l" t="t" r="r" b="b"/>
              <a:pathLst>
                <a:path w="3359" h="2814" extrusionOk="0">
                  <a:moveTo>
                    <a:pt x="1715" y="1"/>
                  </a:moveTo>
                  <a:cubicBezTo>
                    <a:pt x="1673" y="1"/>
                    <a:pt x="1632" y="21"/>
                    <a:pt x="1608" y="63"/>
                  </a:cubicBezTo>
                  <a:lnTo>
                    <a:pt x="48" y="2587"/>
                  </a:lnTo>
                  <a:cubicBezTo>
                    <a:pt x="1" y="2671"/>
                    <a:pt x="60" y="2778"/>
                    <a:pt x="155" y="2778"/>
                  </a:cubicBezTo>
                  <a:lnTo>
                    <a:pt x="1679" y="2802"/>
                  </a:lnTo>
                  <a:lnTo>
                    <a:pt x="3203" y="2814"/>
                  </a:lnTo>
                  <a:cubicBezTo>
                    <a:pt x="3299" y="2814"/>
                    <a:pt x="3358" y="2718"/>
                    <a:pt x="3310" y="2635"/>
                  </a:cubicBezTo>
                  <a:lnTo>
                    <a:pt x="1822" y="63"/>
                  </a:lnTo>
                  <a:cubicBezTo>
                    <a:pt x="1798" y="21"/>
                    <a:pt x="1757" y="1"/>
                    <a:pt x="1715"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509" name="Google Shape;1659;p34"/>
          <p:cNvGrpSpPr/>
          <p:nvPr/>
        </p:nvGrpSpPr>
        <p:grpSpPr>
          <a:xfrm>
            <a:off x="1988448" y="3579823"/>
            <a:ext cx="1440000" cy="2107025"/>
            <a:chOff x="1060735" y="1417563"/>
            <a:chExt cx="1440000" cy="2107025"/>
          </a:xfrm>
        </p:grpSpPr>
        <p:sp>
          <p:nvSpPr>
            <p:cNvPr id="510" name="Google Shape;1660;p34"/>
            <p:cNvSpPr/>
            <p:nvPr/>
          </p:nvSpPr>
          <p:spPr>
            <a:xfrm>
              <a:off x="1231397" y="1417563"/>
              <a:ext cx="1098675" cy="1601225"/>
            </a:xfrm>
            <a:custGeom>
              <a:avLst/>
              <a:gdLst/>
              <a:ahLst/>
              <a:cxnLst/>
              <a:rect l="l" t="t" r="r" b="b"/>
              <a:pathLst>
                <a:path w="43947" h="64049" extrusionOk="0">
                  <a:moveTo>
                    <a:pt x="5295" y="1"/>
                  </a:moveTo>
                  <a:cubicBezTo>
                    <a:pt x="5104" y="1"/>
                    <a:pt x="4904" y="12"/>
                    <a:pt x="4703" y="29"/>
                  </a:cubicBezTo>
                  <a:cubicBezTo>
                    <a:pt x="4429" y="53"/>
                    <a:pt x="4167" y="101"/>
                    <a:pt x="3906" y="172"/>
                  </a:cubicBezTo>
                  <a:cubicBezTo>
                    <a:pt x="2774" y="482"/>
                    <a:pt x="1774" y="1208"/>
                    <a:pt x="1131" y="2196"/>
                  </a:cubicBezTo>
                  <a:cubicBezTo>
                    <a:pt x="810" y="2684"/>
                    <a:pt x="584" y="3232"/>
                    <a:pt x="465" y="3803"/>
                  </a:cubicBezTo>
                  <a:cubicBezTo>
                    <a:pt x="405" y="4089"/>
                    <a:pt x="369" y="4387"/>
                    <a:pt x="357" y="4673"/>
                  </a:cubicBezTo>
                  <a:cubicBezTo>
                    <a:pt x="346" y="4958"/>
                    <a:pt x="357" y="5232"/>
                    <a:pt x="357" y="5518"/>
                  </a:cubicBezTo>
                  <a:cubicBezTo>
                    <a:pt x="357" y="7732"/>
                    <a:pt x="357" y="9959"/>
                    <a:pt x="357" y="12173"/>
                  </a:cubicBezTo>
                  <a:cubicBezTo>
                    <a:pt x="393" y="19960"/>
                    <a:pt x="334" y="27699"/>
                    <a:pt x="274" y="35450"/>
                  </a:cubicBezTo>
                  <a:cubicBezTo>
                    <a:pt x="262" y="37022"/>
                    <a:pt x="262" y="38701"/>
                    <a:pt x="203" y="40141"/>
                  </a:cubicBezTo>
                  <a:cubicBezTo>
                    <a:pt x="0" y="45559"/>
                    <a:pt x="0" y="50916"/>
                    <a:pt x="203" y="56310"/>
                  </a:cubicBezTo>
                  <a:cubicBezTo>
                    <a:pt x="203" y="56453"/>
                    <a:pt x="203" y="56619"/>
                    <a:pt x="215" y="56774"/>
                  </a:cubicBezTo>
                  <a:cubicBezTo>
                    <a:pt x="238" y="57917"/>
                    <a:pt x="274" y="58905"/>
                    <a:pt x="405" y="59096"/>
                  </a:cubicBezTo>
                  <a:cubicBezTo>
                    <a:pt x="423" y="59123"/>
                    <a:pt x="441" y="59136"/>
                    <a:pt x="458" y="59136"/>
                  </a:cubicBezTo>
                  <a:cubicBezTo>
                    <a:pt x="555" y="59136"/>
                    <a:pt x="640" y="58712"/>
                    <a:pt x="691" y="57893"/>
                  </a:cubicBezTo>
                  <a:cubicBezTo>
                    <a:pt x="774" y="56572"/>
                    <a:pt x="846" y="55143"/>
                    <a:pt x="893" y="53667"/>
                  </a:cubicBezTo>
                  <a:cubicBezTo>
                    <a:pt x="1060" y="48988"/>
                    <a:pt x="1096" y="44094"/>
                    <a:pt x="1119" y="38331"/>
                  </a:cubicBezTo>
                  <a:cubicBezTo>
                    <a:pt x="1108" y="34295"/>
                    <a:pt x="1191" y="29497"/>
                    <a:pt x="1143" y="24544"/>
                  </a:cubicBezTo>
                  <a:cubicBezTo>
                    <a:pt x="1108" y="20448"/>
                    <a:pt x="1108" y="16329"/>
                    <a:pt x="1108" y="12209"/>
                  </a:cubicBezTo>
                  <a:lnTo>
                    <a:pt x="1108" y="6018"/>
                  </a:lnTo>
                  <a:lnTo>
                    <a:pt x="1108" y="5244"/>
                  </a:lnTo>
                  <a:lnTo>
                    <a:pt x="1108" y="4851"/>
                  </a:lnTo>
                  <a:cubicBezTo>
                    <a:pt x="1108" y="4732"/>
                    <a:pt x="1119" y="4625"/>
                    <a:pt x="1119" y="4506"/>
                  </a:cubicBezTo>
                  <a:cubicBezTo>
                    <a:pt x="1155" y="4042"/>
                    <a:pt x="1262" y="3601"/>
                    <a:pt x="1441" y="3172"/>
                  </a:cubicBezTo>
                  <a:cubicBezTo>
                    <a:pt x="1810" y="2327"/>
                    <a:pt x="2477" y="1625"/>
                    <a:pt x="3286" y="1196"/>
                  </a:cubicBezTo>
                  <a:cubicBezTo>
                    <a:pt x="3858" y="910"/>
                    <a:pt x="4477" y="743"/>
                    <a:pt x="5120" y="732"/>
                  </a:cubicBezTo>
                  <a:lnTo>
                    <a:pt x="7251" y="732"/>
                  </a:lnTo>
                  <a:lnTo>
                    <a:pt x="11537" y="720"/>
                  </a:lnTo>
                  <a:cubicBezTo>
                    <a:pt x="20253" y="696"/>
                    <a:pt x="28968" y="684"/>
                    <a:pt x="37684" y="660"/>
                  </a:cubicBezTo>
                  <a:cubicBezTo>
                    <a:pt x="38033" y="660"/>
                    <a:pt x="38403" y="655"/>
                    <a:pt x="38756" y="655"/>
                  </a:cubicBezTo>
                  <a:cubicBezTo>
                    <a:pt x="38932" y="655"/>
                    <a:pt x="39104" y="656"/>
                    <a:pt x="39267" y="660"/>
                  </a:cubicBezTo>
                  <a:cubicBezTo>
                    <a:pt x="39755" y="684"/>
                    <a:pt x="40232" y="791"/>
                    <a:pt x="40684" y="970"/>
                  </a:cubicBezTo>
                  <a:cubicBezTo>
                    <a:pt x="41589" y="1351"/>
                    <a:pt x="42339" y="2053"/>
                    <a:pt x="42791" y="2922"/>
                  </a:cubicBezTo>
                  <a:cubicBezTo>
                    <a:pt x="43006" y="3351"/>
                    <a:pt x="43160" y="3827"/>
                    <a:pt x="43220" y="4315"/>
                  </a:cubicBezTo>
                  <a:cubicBezTo>
                    <a:pt x="43268" y="4780"/>
                    <a:pt x="43244" y="5351"/>
                    <a:pt x="43256" y="5875"/>
                  </a:cubicBezTo>
                  <a:lnTo>
                    <a:pt x="43280" y="9078"/>
                  </a:lnTo>
                  <a:cubicBezTo>
                    <a:pt x="43303" y="13352"/>
                    <a:pt x="43327" y="17627"/>
                    <a:pt x="43351" y="21901"/>
                  </a:cubicBezTo>
                  <a:cubicBezTo>
                    <a:pt x="43363" y="26330"/>
                    <a:pt x="43375" y="30771"/>
                    <a:pt x="43387" y="35212"/>
                  </a:cubicBezTo>
                  <a:cubicBezTo>
                    <a:pt x="43410" y="40117"/>
                    <a:pt x="43446" y="45023"/>
                    <a:pt x="43470" y="49916"/>
                  </a:cubicBezTo>
                  <a:cubicBezTo>
                    <a:pt x="43482" y="52369"/>
                    <a:pt x="43494" y="54822"/>
                    <a:pt x="43506" y="57274"/>
                  </a:cubicBezTo>
                  <a:cubicBezTo>
                    <a:pt x="43470" y="58501"/>
                    <a:pt x="43672" y="59763"/>
                    <a:pt x="43172" y="60870"/>
                  </a:cubicBezTo>
                  <a:cubicBezTo>
                    <a:pt x="42696" y="61977"/>
                    <a:pt x="41767" y="62882"/>
                    <a:pt x="40636" y="63299"/>
                  </a:cubicBezTo>
                  <a:cubicBezTo>
                    <a:pt x="40220" y="63454"/>
                    <a:pt x="39779" y="63549"/>
                    <a:pt x="39339" y="63573"/>
                  </a:cubicBezTo>
                  <a:cubicBezTo>
                    <a:pt x="39176" y="63581"/>
                    <a:pt x="39010" y="63584"/>
                    <a:pt x="38842" y="63584"/>
                  </a:cubicBezTo>
                  <a:cubicBezTo>
                    <a:pt x="38659" y="63584"/>
                    <a:pt x="38474" y="63581"/>
                    <a:pt x="38290" y="63581"/>
                  </a:cubicBezTo>
                  <a:cubicBezTo>
                    <a:pt x="38187" y="63581"/>
                    <a:pt x="38084" y="63582"/>
                    <a:pt x="37981" y="63585"/>
                  </a:cubicBezTo>
                  <a:cubicBezTo>
                    <a:pt x="37076" y="63585"/>
                    <a:pt x="36160" y="63596"/>
                    <a:pt x="35255" y="63596"/>
                  </a:cubicBezTo>
                  <a:cubicBezTo>
                    <a:pt x="33433" y="63608"/>
                    <a:pt x="31611" y="63620"/>
                    <a:pt x="29790" y="63632"/>
                  </a:cubicBezTo>
                  <a:cubicBezTo>
                    <a:pt x="23146" y="63668"/>
                    <a:pt x="16490" y="63704"/>
                    <a:pt x="9847" y="63739"/>
                  </a:cubicBezTo>
                  <a:cubicBezTo>
                    <a:pt x="8418" y="63739"/>
                    <a:pt x="7007" y="63766"/>
                    <a:pt x="5583" y="63766"/>
                  </a:cubicBezTo>
                  <a:cubicBezTo>
                    <a:pt x="5346" y="63766"/>
                    <a:pt x="5108" y="63765"/>
                    <a:pt x="4870" y="63763"/>
                  </a:cubicBezTo>
                  <a:cubicBezTo>
                    <a:pt x="3179" y="63680"/>
                    <a:pt x="1572" y="62608"/>
                    <a:pt x="881" y="61037"/>
                  </a:cubicBezTo>
                  <a:cubicBezTo>
                    <a:pt x="631" y="60489"/>
                    <a:pt x="465" y="59929"/>
                    <a:pt x="417" y="59346"/>
                  </a:cubicBezTo>
                  <a:cubicBezTo>
                    <a:pt x="406" y="59248"/>
                    <a:pt x="385" y="59140"/>
                    <a:pt x="373" y="59140"/>
                  </a:cubicBezTo>
                  <a:cubicBezTo>
                    <a:pt x="372" y="59140"/>
                    <a:pt x="370" y="59141"/>
                    <a:pt x="369" y="59144"/>
                  </a:cubicBezTo>
                  <a:cubicBezTo>
                    <a:pt x="346" y="59227"/>
                    <a:pt x="310" y="59346"/>
                    <a:pt x="322" y="59525"/>
                  </a:cubicBezTo>
                  <a:cubicBezTo>
                    <a:pt x="357" y="60334"/>
                    <a:pt x="643" y="61168"/>
                    <a:pt x="1096" y="61858"/>
                  </a:cubicBezTo>
                  <a:cubicBezTo>
                    <a:pt x="1846" y="63001"/>
                    <a:pt x="3096" y="63775"/>
                    <a:pt x="4441" y="63966"/>
                  </a:cubicBezTo>
                  <a:cubicBezTo>
                    <a:pt x="4793" y="64013"/>
                    <a:pt x="5120" y="64025"/>
                    <a:pt x="5440" y="64025"/>
                  </a:cubicBezTo>
                  <a:cubicBezTo>
                    <a:pt x="5760" y="64025"/>
                    <a:pt x="6072" y="64013"/>
                    <a:pt x="6394" y="64013"/>
                  </a:cubicBezTo>
                  <a:lnTo>
                    <a:pt x="8287" y="64013"/>
                  </a:lnTo>
                  <a:lnTo>
                    <a:pt x="30659" y="64049"/>
                  </a:lnTo>
                  <a:lnTo>
                    <a:pt x="38398" y="64049"/>
                  </a:lnTo>
                  <a:cubicBezTo>
                    <a:pt x="38660" y="64049"/>
                    <a:pt x="38898" y="64049"/>
                    <a:pt x="39172" y="64037"/>
                  </a:cubicBezTo>
                  <a:cubicBezTo>
                    <a:pt x="39315" y="64037"/>
                    <a:pt x="39458" y="64025"/>
                    <a:pt x="39589" y="64013"/>
                  </a:cubicBezTo>
                  <a:lnTo>
                    <a:pt x="40005" y="63954"/>
                  </a:lnTo>
                  <a:cubicBezTo>
                    <a:pt x="41089" y="63739"/>
                    <a:pt x="42089" y="63144"/>
                    <a:pt x="42791" y="62299"/>
                  </a:cubicBezTo>
                  <a:cubicBezTo>
                    <a:pt x="43541" y="61406"/>
                    <a:pt x="43946" y="60239"/>
                    <a:pt x="43934" y="59084"/>
                  </a:cubicBezTo>
                  <a:lnTo>
                    <a:pt x="43922" y="55822"/>
                  </a:lnTo>
                  <a:lnTo>
                    <a:pt x="43899" y="49297"/>
                  </a:lnTo>
                  <a:lnTo>
                    <a:pt x="43899" y="36248"/>
                  </a:lnTo>
                  <a:lnTo>
                    <a:pt x="43899" y="32438"/>
                  </a:lnTo>
                  <a:lnTo>
                    <a:pt x="43875" y="14364"/>
                  </a:lnTo>
                  <a:lnTo>
                    <a:pt x="43875" y="7590"/>
                  </a:lnTo>
                  <a:lnTo>
                    <a:pt x="43863" y="5899"/>
                  </a:lnTo>
                  <a:cubicBezTo>
                    <a:pt x="43863" y="5327"/>
                    <a:pt x="43899" y="4780"/>
                    <a:pt x="43827" y="4172"/>
                  </a:cubicBezTo>
                  <a:cubicBezTo>
                    <a:pt x="43672" y="2994"/>
                    <a:pt x="43065" y="1875"/>
                    <a:pt x="42148" y="1113"/>
                  </a:cubicBezTo>
                  <a:cubicBezTo>
                    <a:pt x="41684" y="732"/>
                    <a:pt x="41160" y="446"/>
                    <a:pt x="40601" y="255"/>
                  </a:cubicBezTo>
                  <a:cubicBezTo>
                    <a:pt x="40086" y="69"/>
                    <a:pt x="39521" y="4"/>
                    <a:pt x="38989" y="4"/>
                  </a:cubicBezTo>
                  <a:cubicBezTo>
                    <a:pt x="38942" y="4"/>
                    <a:pt x="38896" y="4"/>
                    <a:pt x="38850" y="5"/>
                  </a:cubicBezTo>
                  <a:lnTo>
                    <a:pt x="5501" y="5"/>
                  </a:lnTo>
                  <a:cubicBezTo>
                    <a:pt x="5434" y="2"/>
                    <a:pt x="5365" y="1"/>
                    <a:pt x="5295" y="1"/>
                  </a:cubicBezTo>
                  <a:close/>
                </a:path>
              </a:pathLst>
            </a:custGeom>
            <a:solidFill>
              <a:srgbClr val="FCBD2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11" name="Google Shape;1668;p34"/>
            <p:cNvSpPr txBox="1"/>
            <p:nvPr/>
          </p:nvSpPr>
          <p:spPr>
            <a:xfrm>
              <a:off x="1060735" y="3094988"/>
              <a:ext cx="1440000" cy="42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00" dirty="0">
                  <a:solidFill>
                    <a:schemeClr val="accent5"/>
                  </a:solidFill>
                  <a:latin typeface="Fira Sans Extra Condensed Medium"/>
                  <a:ea typeface="Fira Sans Extra Condensed Medium"/>
                  <a:cs typeface="Fira Sans Extra Condensed Medium"/>
                  <a:sym typeface="Fira Sans Extra Condensed Medium"/>
                </a:rPr>
                <a:t>2006</a:t>
              </a:r>
              <a:endParaRPr sz="1700" dirty="0">
                <a:solidFill>
                  <a:schemeClr val="accent5"/>
                </a:solidFill>
                <a:latin typeface="Fira Sans Extra Condensed Medium"/>
                <a:ea typeface="Fira Sans Extra Condensed Medium"/>
                <a:cs typeface="Fira Sans Extra Condensed Medium"/>
                <a:sym typeface="Fira Sans Extra Condensed Medium"/>
              </a:endParaRPr>
            </a:p>
          </p:txBody>
        </p:sp>
        <p:sp>
          <p:nvSpPr>
            <p:cNvPr id="512" name="Google Shape;1669;p34"/>
            <p:cNvSpPr txBox="1"/>
            <p:nvPr/>
          </p:nvSpPr>
          <p:spPr>
            <a:xfrm>
              <a:off x="1270585" y="1704533"/>
              <a:ext cx="1020300" cy="106924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200" dirty="0">
                  <a:solidFill>
                    <a:srgbClr val="434343"/>
                  </a:solidFill>
                  <a:latin typeface="Roboto"/>
                  <a:ea typeface="Roboto"/>
                  <a:cs typeface="Roboto"/>
                  <a:sym typeface="Roboto"/>
                </a:rPr>
                <a:t>Código Buenas Prácticas Laborales</a:t>
              </a:r>
              <a:endParaRPr sz="1200" dirty="0">
                <a:solidFill>
                  <a:srgbClr val="434343"/>
                </a:solidFill>
                <a:latin typeface="Roboto"/>
                <a:ea typeface="Roboto"/>
                <a:cs typeface="Roboto"/>
                <a:sym typeface="Roboto"/>
              </a:endParaRPr>
            </a:p>
          </p:txBody>
        </p:sp>
      </p:grpSp>
      <p:grpSp>
        <p:nvGrpSpPr>
          <p:cNvPr id="513" name="Google Shape;1670;p34"/>
          <p:cNvGrpSpPr/>
          <p:nvPr/>
        </p:nvGrpSpPr>
        <p:grpSpPr>
          <a:xfrm>
            <a:off x="5717348" y="3579823"/>
            <a:ext cx="1440000" cy="2107025"/>
            <a:chOff x="4789635" y="1417563"/>
            <a:chExt cx="1440000" cy="2107025"/>
          </a:xfrm>
        </p:grpSpPr>
        <p:sp>
          <p:nvSpPr>
            <p:cNvPr id="514" name="Google Shape;1671;p34"/>
            <p:cNvSpPr/>
            <p:nvPr/>
          </p:nvSpPr>
          <p:spPr>
            <a:xfrm>
              <a:off x="4953000" y="1417563"/>
              <a:ext cx="1098950" cy="1601225"/>
            </a:xfrm>
            <a:custGeom>
              <a:avLst/>
              <a:gdLst/>
              <a:ahLst/>
              <a:cxnLst/>
              <a:rect l="l" t="t" r="r" b="b"/>
              <a:pathLst>
                <a:path w="43958" h="64049" extrusionOk="0">
                  <a:moveTo>
                    <a:pt x="5295" y="1"/>
                  </a:moveTo>
                  <a:cubicBezTo>
                    <a:pt x="5104" y="1"/>
                    <a:pt x="4904" y="12"/>
                    <a:pt x="4703" y="29"/>
                  </a:cubicBezTo>
                  <a:cubicBezTo>
                    <a:pt x="4441" y="53"/>
                    <a:pt x="4167" y="101"/>
                    <a:pt x="3905" y="172"/>
                  </a:cubicBezTo>
                  <a:cubicBezTo>
                    <a:pt x="2774" y="482"/>
                    <a:pt x="1774" y="1208"/>
                    <a:pt x="1143" y="2196"/>
                  </a:cubicBezTo>
                  <a:cubicBezTo>
                    <a:pt x="822" y="2684"/>
                    <a:pt x="584" y="3232"/>
                    <a:pt x="464" y="3803"/>
                  </a:cubicBezTo>
                  <a:cubicBezTo>
                    <a:pt x="417" y="4089"/>
                    <a:pt x="369" y="4387"/>
                    <a:pt x="369" y="4673"/>
                  </a:cubicBezTo>
                  <a:cubicBezTo>
                    <a:pt x="357" y="4958"/>
                    <a:pt x="357" y="5232"/>
                    <a:pt x="357" y="5518"/>
                  </a:cubicBezTo>
                  <a:cubicBezTo>
                    <a:pt x="357" y="7732"/>
                    <a:pt x="357" y="9959"/>
                    <a:pt x="369" y="12173"/>
                  </a:cubicBezTo>
                  <a:cubicBezTo>
                    <a:pt x="405" y="19960"/>
                    <a:pt x="345" y="27699"/>
                    <a:pt x="274" y="35450"/>
                  </a:cubicBezTo>
                  <a:cubicBezTo>
                    <a:pt x="262" y="37022"/>
                    <a:pt x="262" y="38701"/>
                    <a:pt x="203" y="40141"/>
                  </a:cubicBezTo>
                  <a:cubicBezTo>
                    <a:pt x="0" y="45559"/>
                    <a:pt x="0" y="50916"/>
                    <a:pt x="203" y="56310"/>
                  </a:cubicBezTo>
                  <a:cubicBezTo>
                    <a:pt x="203" y="56453"/>
                    <a:pt x="214" y="56619"/>
                    <a:pt x="214" y="56774"/>
                  </a:cubicBezTo>
                  <a:cubicBezTo>
                    <a:pt x="238" y="57917"/>
                    <a:pt x="286" y="58905"/>
                    <a:pt x="405" y="59096"/>
                  </a:cubicBezTo>
                  <a:cubicBezTo>
                    <a:pt x="423" y="59123"/>
                    <a:pt x="441" y="59136"/>
                    <a:pt x="458" y="59136"/>
                  </a:cubicBezTo>
                  <a:cubicBezTo>
                    <a:pt x="555" y="59136"/>
                    <a:pt x="640" y="58712"/>
                    <a:pt x="691" y="57893"/>
                  </a:cubicBezTo>
                  <a:cubicBezTo>
                    <a:pt x="774" y="56572"/>
                    <a:pt x="845" y="55143"/>
                    <a:pt x="893" y="53667"/>
                  </a:cubicBezTo>
                  <a:cubicBezTo>
                    <a:pt x="1060" y="48988"/>
                    <a:pt x="1107" y="44094"/>
                    <a:pt x="1119" y="38331"/>
                  </a:cubicBezTo>
                  <a:cubicBezTo>
                    <a:pt x="1119" y="34295"/>
                    <a:pt x="1191" y="29497"/>
                    <a:pt x="1155" y="24544"/>
                  </a:cubicBezTo>
                  <a:cubicBezTo>
                    <a:pt x="1119" y="20448"/>
                    <a:pt x="1107" y="16329"/>
                    <a:pt x="1107" y="12209"/>
                  </a:cubicBezTo>
                  <a:lnTo>
                    <a:pt x="1107" y="6018"/>
                  </a:lnTo>
                  <a:lnTo>
                    <a:pt x="1107" y="5244"/>
                  </a:lnTo>
                  <a:lnTo>
                    <a:pt x="1107" y="4851"/>
                  </a:lnTo>
                  <a:cubicBezTo>
                    <a:pt x="1107" y="4732"/>
                    <a:pt x="1119" y="4625"/>
                    <a:pt x="1119" y="4506"/>
                  </a:cubicBezTo>
                  <a:cubicBezTo>
                    <a:pt x="1155" y="4042"/>
                    <a:pt x="1262" y="3601"/>
                    <a:pt x="1453" y="3172"/>
                  </a:cubicBezTo>
                  <a:cubicBezTo>
                    <a:pt x="1810" y="2327"/>
                    <a:pt x="2489" y="1625"/>
                    <a:pt x="3298" y="1196"/>
                  </a:cubicBezTo>
                  <a:cubicBezTo>
                    <a:pt x="3858" y="910"/>
                    <a:pt x="4489" y="743"/>
                    <a:pt x="5120" y="732"/>
                  </a:cubicBezTo>
                  <a:lnTo>
                    <a:pt x="7263" y="732"/>
                  </a:lnTo>
                  <a:lnTo>
                    <a:pt x="11537" y="720"/>
                  </a:lnTo>
                  <a:cubicBezTo>
                    <a:pt x="20253" y="696"/>
                    <a:pt x="28980" y="684"/>
                    <a:pt x="37683" y="660"/>
                  </a:cubicBezTo>
                  <a:cubicBezTo>
                    <a:pt x="38041" y="660"/>
                    <a:pt x="38408" y="655"/>
                    <a:pt x="38759" y="655"/>
                  </a:cubicBezTo>
                  <a:cubicBezTo>
                    <a:pt x="38934" y="655"/>
                    <a:pt x="39104" y="656"/>
                    <a:pt x="39267" y="660"/>
                  </a:cubicBezTo>
                  <a:cubicBezTo>
                    <a:pt x="39755" y="684"/>
                    <a:pt x="40243" y="791"/>
                    <a:pt x="40696" y="970"/>
                  </a:cubicBezTo>
                  <a:cubicBezTo>
                    <a:pt x="41589" y="1351"/>
                    <a:pt x="42351" y="2053"/>
                    <a:pt x="42791" y="2922"/>
                  </a:cubicBezTo>
                  <a:cubicBezTo>
                    <a:pt x="43017" y="3351"/>
                    <a:pt x="43172" y="3827"/>
                    <a:pt x="43220" y="4315"/>
                  </a:cubicBezTo>
                  <a:cubicBezTo>
                    <a:pt x="43267" y="4780"/>
                    <a:pt x="43256" y="5351"/>
                    <a:pt x="43267" y="5875"/>
                  </a:cubicBezTo>
                  <a:lnTo>
                    <a:pt x="43279" y="9078"/>
                  </a:lnTo>
                  <a:cubicBezTo>
                    <a:pt x="43303" y="13352"/>
                    <a:pt x="43327" y="17627"/>
                    <a:pt x="43351" y="21901"/>
                  </a:cubicBezTo>
                  <a:cubicBezTo>
                    <a:pt x="43363" y="26330"/>
                    <a:pt x="43375" y="30771"/>
                    <a:pt x="43387" y="35212"/>
                  </a:cubicBezTo>
                  <a:cubicBezTo>
                    <a:pt x="43410" y="40117"/>
                    <a:pt x="43446" y="45023"/>
                    <a:pt x="43470" y="49916"/>
                  </a:cubicBezTo>
                  <a:cubicBezTo>
                    <a:pt x="43494" y="52369"/>
                    <a:pt x="43506" y="54822"/>
                    <a:pt x="43517" y="57274"/>
                  </a:cubicBezTo>
                  <a:cubicBezTo>
                    <a:pt x="43482" y="58501"/>
                    <a:pt x="43684" y="59763"/>
                    <a:pt x="43172" y="60870"/>
                  </a:cubicBezTo>
                  <a:cubicBezTo>
                    <a:pt x="42708" y="61977"/>
                    <a:pt x="41767" y="62882"/>
                    <a:pt x="40636" y="63299"/>
                  </a:cubicBezTo>
                  <a:cubicBezTo>
                    <a:pt x="40231" y="63454"/>
                    <a:pt x="39791" y="63549"/>
                    <a:pt x="39350" y="63573"/>
                  </a:cubicBezTo>
                  <a:cubicBezTo>
                    <a:pt x="39188" y="63581"/>
                    <a:pt x="39022" y="63584"/>
                    <a:pt x="38854" y="63584"/>
                  </a:cubicBezTo>
                  <a:cubicBezTo>
                    <a:pt x="38671" y="63584"/>
                    <a:pt x="38486" y="63581"/>
                    <a:pt x="38302" y="63581"/>
                  </a:cubicBezTo>
                  <a:cubicBezTo>
                    <a:pt x="38199" y="63581"/>
                    <a:pt x="38095" y="63582"/>
                    <a:pt x="37993" y="63585"/>
                  </a:cubicBezTo>
                  <a:cubicBezTo>
                    <a:pt x="37076" y="63585"/>
                    <a:pt x="36171" y="63596"/>
                    <a:pt x="35255" y="63596"/>
                  </a:cubicBezTo>
                  <a:cubicBezTo>
                    <a:pt x="33433" y="63608"/>
                    <a:pt x="31611" y="63620"/>
                    <a:pt x="29790" y="63632"/>
                  </a:cubicBezTo>
                  <a:cubicBezTo>
                    <a:pt x="23146" y="63668"/>
                    <a:pt x="16490" y="63704"/>
                    <a:pt x="9847" y="63739"/>
                  </a:cubicBezTo>
                  <a:cubicBezTo>
                    <a:pt x="8428" y="63739"/>
                    <a:pt x="7010" y="63766"/>
                    <a:pt x="5583" y="63766"/>
                  </a:cubicBezTo>
                  <a:cubicBezTo>
                    <a:pt x="5346" y="63766"/>
                    <a:pt x="5108" y="63765"/>
                    <a:pt x="4870" y="63763"/>
                  </a:cubicBezTo>
                  <a:cubicBezTo>
                    <a:pt x="3179" y="63680"/>
                    <a:pt x="1572" y="62608"/>
                    <a:pt x="881" y="61037"/>
                  </a:cubicBezTo>
                  <a:cubicBezTo>
                    <a:pt x="631" y="60489"/>
                    <a:pt x="476" y="59929"/>
                    <a:pt x="417" y="59346"/>
                  </a:cubicBezTo>
                  <a:cubicBezTo>
                    <a:pt x="406" y="59248"/>
                    <a:pt x="385" y="59140"/>
                    <a:pt x="373" y="59140"/>
                  </a:cubicBezTo>
                  <a:cubicBezTo>
                    <a:pt x="371" y="59140"/>
                    <a:pt x="370" y="59141"/>
                    <a:pt x="369" y="59144"/>
                  </a:cubicBezTo>
                  <a:cubicBezTo>
                    <a:pt x="357" y="59227"/>
                    <a:pt x="322" y="59346"/>
                    <a:pt x="322" y="59525"/>
                  </a:cubicBezTo>
                  <a:cubicBezTo>
                    <a:pt x="357" y="60334"/>
                    <a:pt x="643" y="61168"/>
                    <a:pt x="1096" y="61858"/>
                  </a:cubicBezTo>
                  <a:cubicBezTo>
                    <a:pt x="1858" y="63001"/>
                    <a:pt x="3108" y="63775"/>
                    <a:pt x="4453" y="63966"/>
                  </a:cubicBezTo>
                  <a:cubicBezTo>
                    <a:pt x="4798" y="64013"/>
                    <a:pt x="5126" y="64025"/>
                    <a:pt x="5446" y="64025"/>
                  </a:cubicBezTo>
                  <a:cubicBezTo>
                    <a:pt x="5766" y="64025"/>
                    <a:pt x="6078" y="64013"/>
                    <a:pt x="6394" y="64013"/>
                  </a:cubicBezTo>
                  <a:lnTo>
                    <a:pt x="8299" y="64013"/>
                  </a:lnTo>
                  <a:lnTo>
                    <a:pt x="30659" y="64049"/>
                  </a:lnTo>
                  <a:lnTo>
                    <a:pt x="38398" y="64049"/>
                  </a:lnTo>
                  <a:cubicBezTo>
                    <a:pt x="38660" y="64049"/>
                    <a:pt x="38910" y="64049"/>
                    <a:pt x="39184" y="64037"/>
                  </a:cubicBezTo>
                  <a:cubicBezTo>
                    <a:pt x="39315" y="64037"/>
                    <a:pt x="39457" y="64025"/>
                    <a:pt x="39588" y="64013"/>
                  </a:cubicBezTo>
                  <a:lnTo>
                    <a:pt x="40005" y="63954"/>
                  </a:lnTo>
                  <a:cubicBezTo>
                    <a:pt x="41089" y="63739"/>
                    <a:pt x="42101" y="63144"/>
                    <a:pt x="42803" y="62299"/>
                  </a:cubicBezTo>
                  <a:cubicBezTo>
                    <a:pt x="43553" y="61406"/>
                    <a:pt x="43958" y="60239"/>
                    <a:pt x="43946" y="59084"/>
                  </a:cubicBezTo>
                  <a:lnTo>
                    <a:pt x="43922" y="55822"/>
                  </a:lnTo>
                  <a:lnTo>
                    <a:pt x="43910" y="49297"/>
                  </a:lnTo>
                  <a:lnTo>
                    <a:pt x="43898" y="36248"/>
                  </a:lnTo>
                  <a:lnTo>
                    <a:pt x="43898" y="32438"/>
                  </a:lnTo>
                  <a:lnTo>
                    <a:pt x="43875" y="14364"/>
                  </a:lnTo>
                  <a:lnTo>
                    <a:pt x="43875" y="7590"/>
                  </a:lnTo>
                  <a:lnTo>
                    <a:pt x="43875" y="5899"/>
                  </a:lnTo>
                  <a:cubicBezTo>
                    <a:pt x="43863" y="5327"/>
                    <a:pt x="43898" y="4780"/>
                    <a:pt x="43827" y="4172"/>
                  </a:cubicBezTo>
                  <a:cubicBezTo>
                    <a:pt x="43684" y="2994"/>
                    <a:pt x="43065" y="1875"/>
                    <a:pt x="42148" y="1113"/>
                  </a:cubicBezTo>
                  <a:cubicBezTo>
                    <a:pt x="41696" y="732"/>
                    <a:pt x="41160" y="446"/>
                    <a:pt x="40600" y="255"/>
                  </a:cubicBezTo>
                  <a:cubicBezTo>
                    <a:pt x="40086" y="69"/>
                    <a:pt x="39521" y="4"/>
                    <a:pt x="38988" y="4"/>
                  </a:cubicBezTo>
                  <a:cubicBezTo>
                    <a:pt x="38942" y="4"/>
                    <a:pt x="38896" y="4"/>
                    <a:pt x="38850" y="5"/>
                  </a:cubicBezTo>
                  <a:lnTo>
                    <a:pt x="5501" y="5"/>
                  </a:lnTo>
                  <a:cubicBezTo>
                    <a:pt x="5434" y="2"/>
                    <a:pt x="5365" y="1"/>
                    <a:pt x="5295" y="1"/>
                  </a:cubicBezTo>
                  <a:close/>
                </a:path>
              </a:pathLst>
            </a:custGeom>
            <a:solidFill>
              <a:srgbClr val="EC3A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15" name="Google Shape;1682;p34"/>
            <p:cNvSpPr txBox="1"/>
            <p:nvPr/>
          </p:nvSpPr>
          <p:spPr>
            <a:xfrm>
              <a:off x="5006932" y="1620127"/>
              <a:ext cx="1020300" cy="12380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100" dirty="0">
                  <a:solidFill>
                    <a:srgbClr val="434343"/>
                  </a:solidFill>
                  <a:latin typeface="Roboto"/>
                  <a:ea typeface="Roboto"/>
                  <a:cs typeface="Roboto"/>
                  <a:sym typeface="Roboto"/>
                </a:rPr>
                <a:t>Instructivo Presidencial sobre Buenas Prácticas Laborales en Desarrollo de las Personas</a:t>
              </a:r>
              <a:endParaRPr sz="1100" dirty="0">
                <a:solidFill>
                  <a:srgbClr val="434343"/>
                </a:solidFill>
                <a:latin typeface="Roboto"/>
                <a:ea typeface="Roboto"/>
                <a:cs typeface="Roboto"/>
                <a:sym typeface="Roboto"/>
              </a:endParaRPr>
            </a:p>
          </p:txBody>
        </p:sp>
        <p:sp>
          <p:nvSpPr>
            <p:cNvPr id="516" name="Google Shape;1683;p34"/>
            <p:cNvSpPr txBox="1"/>
            <p:nvPr/>
          </p:nvSpPr>
          <p:spPr>
            <a:xfrm>
              <a:off x="4789635" y="3094988"/>
              <a:ext cx="1440000" cy="42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00" dirty="0">
                  <a:solidFill>
                    <a:schemeClr val="accent6"/>
                  </a:solidFill>
                  <a:latin typeface="Fira Sans Extra Condensed Medium"/>
                  <a:ea typeface="Fira Sans Extra Condensed Medium"/>
                  <a:cs typeface="Fira Sans Extra Condensed Medium"/>
                  <a:sym typeface="Fira Sans Extra Condensed Medium"/>
                </a:rPr>
                <a:t>2015</a:t>
              </a:r>
              <a:endParaRPr sz="1700" dirty="0">
                <a:solidFill>
                  <a:schemeClr val="accent6"/>
                </a:solidFill>
                <a:latin typeface="Fira Sans Extra Condensed Medium"/>
                <a:ea typeface="Fira Sans Extra Condensed Medium"/>
                <a:cs typeface="Fira Sans Extra Condensed Medium"/>
                <a:sym typeface="Fira Sans Extra Condensed Medium"/>
              </a:endParaRPr>
            </a:p>
          </p:txBody>
        </p:sp>
      </p:grpSp>
      <p:grpSp>
        <p:nvGrpSpPr>
          <p:cNvPr id="517" name="Google Shape;1684;p34"/>
          <p:cNvGrpSpPr/>
          <p:nvPr/>
        </p:nvGrpSpPr>
        <p:grpSpPr>
          <a:xfrm>
            <a:off x="3849260" y="4451073"/>
            <a:ext cx="1440000" cy="2107025"/>
            <a:chOff x="2921547" y="2288813"/>
            <a:chExt cx="1440000" cy="2107025"/>
          </a:xfrm>
        </p:grpSpPr>
        <p:sp>
          <p:nvSpPr>
            <p:cNvPr id="518" name="Google Shape;1685;p34"/>
            <p:cNvSpPr/>
            <p:nvPr/>
          </p:nvSpPr>
          <p:spPr>
            <a:xfrm>
              <a:off x="3092050" y="2288813"/>
              <a:ext cx="1098975" cy="1601225"/>
            </a:xfrm>
            <a:custGeom>
              <a:avLst/>
              <a:gdLst/>
              <a:ahLst/>
              <a:cxnLst/>
              <a:rect l="l" t="t" r="r" b="b"/>
              <a:pathLst>
                <a:path w="43959" h="64049" extrusionOk="0">
                  <a:moveTo>
                    <a:pt x="5297" y="0"/>
                  </a:moveTo>
                  <a:cubicBezTo>
                    <a:pt x="5110" y="0"/>
                    <a:pt x="4916" y="11"/>
                    <a:pt x="4715" y="29"/>
                  </a:cubicBezTo>
                  <a:cubicBezTo>
                    <a:pt x="4441" y="64"/>
                    <a:pt x="4167" y="100"/>
                    <a:pt x="3917" y="171"/>
                  </a:cubicBezTo>
                  <a:cubicBezTo>
                    <a:pt x="2786" y="481"/>
                    <a:pt x="1774" y="1207"/>
                    <a:pt x="1143" y="2196"/>
                  </a:cubicBezTo>
                  <a:cubicBezTo>
                    <a:pt x="822" y="2684"/>
                    <a:pt x="584" y="3231"/>
                    <a:pt x="465" y="3803"/>
                  </a:cubicBezTo>
                  <a:cubicBezTo>
                    <a:pt x="417" y="4089"/>
                    <a:pt x="369" y="4386"/>
                    <a:pt x="369" y="4672"/>
                  </a:cubicBezTo>
                  <a:cubicBezTo>
                    <a:pt x="357" y="4970"/>
                    <a:pt x="369" y="5232"/>
                    <a:pt x="357" y="5517"/>
                  </a:cubicBezTo>
                  <a:cubicBezTo>
                    <a:pt x="369" y="7732"/>
                    <a:pt x="369" y="9958"/>
                    <a:pt x="369" y="12173"/>
                  </a:cubicBezTo>
                  <a:cubicBezTo>
                    <a:pt x="405" y="19972"/>
                    <a:pt x="346" y="27699"/>
                    <a:pt x="286" y="35450"/>
                  </a:cubicBezTo>
                  <a:cubicBezTo>
                    <a:pt x="274" y="37033"/>
                    <a:pt x="262" y="38700"/>
                    <a:pt x="215" y="40141"/>
                  </a:cubicBezTo>
                  <a:cubicBezTo>
                    <a:pt x="0" y="45558"/>
                    <a:pt x="0" y="50916"/>
                    <a:pt x="215" y="56309"/>
                  </a:cubicBezTo>
                  <a:cubicBezTo>
                    <a:pt x="215" y="56452"/>
                    <a:pt x="215" y="56619"/>
                    <a:pt x="215" y="56774"/>
                  </a:cubicBezTo>
                  <a:cubicBezTo>
                    <a:pt x="238" y="57917"/>
                    <a:pt x="286" y="58917"/>
                    <a:pt x="417" y="59107"/>
                  </a:cubicBezTo>
                  <a:cubicBezTo>
                    <a:pt x="434" y="59131"/>
                    <a:pt x="451" y="59143"/>
                    <a:pt x="467" y="59143"/>
                  </a:cubicBezTo>
                  <a:cubicBezTo>
                    <a:pt x="566" y="59143"/>
                    <a:pt x="652" y="58719"/>
                    <a:pt x="703" y="57893"/>
                  </a:cubicBezTo>
                  <a:cubicBezTo>
                    <a:pt x="774" y="56571"/>
                    <a:pt x="846" y="55143"/>
                    <a:pt x="905" y="53666"/>
                  </a:cubicBezTo>
                  <a:cubicBezTo>
                    <a:pt x="1060" y="48987"/>
                    <a:pt x="1108" y="44094"/>
                    <a:pt x="1119" y="38331"/>
                  </a:cubicBezTo>
                  <a:cubicBezTo>
                    <a:pt x="1119" y="34295"/>
                    <a:pt x="1191" y="29508"/>
                    <a:pt x="1155" y="24544"/>
                  </a:cubicBezTo>
                  <a:cubicBezTo>
                    <a:pt x="1119" y="20448"/>
                    <a:pt x="1108" y="16328"/>
                    <a:pt x="1108" y="12209"/>
                  </a:cubicBezTo>
                  <a:lnTo>
                    <a:pt x="1108" y="6017"/>
                  </a:lnTo>
                  <a:lnTo>
                    <a:pt x="1108" y="5244"/>
                  </a:lnTo>
                  <a:lnTo>
                    <a:pt x="1108" y="4851"/>
                  </a:lnTo>
                  <a:cubicBezTo>
                    <a:pt x="1108" y="4732"/>
                    <a:pt x="1119" y="4624"/>
                    <a:pt x="1131" y="4505"/>
                  </a:cubicBezTo>
                  <a:cubicBezTo>
                    <a:pt x="1167" y="4053"/>
                    <a:pt x="1274" y="3600"/>
                    <a:pt x="1453" y="3172"/>
                  </a:cubicBezTo>
                  <a:cubicBezTo>
                    <a:pt x="1822" y="2327"/>
                    <a:pt x="2489" y="1624"/>
                    <a:pt x="3298" y="1195"/>
                  </a:cubicBezTo>
                  <a:cubicBezTo>
                    <a:pt x="3858" y="910"/>
                    <a:pt x="4489" y="743"/>
                    <a:pt x="5132" y="731"/>
                  </a:cubicBezTo>
                  <a:lnTo>
                    <a:pt x="7263" y="731"/>
                  </a:lnTo>
                  <a:lnTo>
                    <a:pt x="11537" y="719"/>
                  </a:lnTo>
                  <a:cubicBezTo>
                    <a:pt x="20265" y="695"/>
                    <a:pt x="28980" y="683"/>
                    <a:pt x="37695" y="660"/>
                  </a:cubicBezTo>
                  <a:cubicBezTo>
                    <a:pt x="38045" y="660"/>
                    <a:pt x="38410" y="654"/>
                    <a:pt x="38763" y="654"/>
                  </a:cubicBezTo>
                  <a:cubicBezTo>
                    <a:pt x="38939" y="654"/>
                    <a:pt x="39112" y="656"/>
                    <a:pt x="39279" y="660"/>
                  </a:cubicBezTo>
                  <a:cubicBezTo>
                    <a:pt x="39767" y="683"/>
                    <a:pt x="40243" y="791"/>
                    <a:pt x="40696" y="969"/>
                  </a:cubicBezTo>
                  <a:cubicBezTo>
                    <a:pt x="41589" y="1350"/>
                    <a:pt x="42351" y="2053"/>
                    <a:pt x="42791" y="2922"/>
                  </a:cubicBezTo>
                  <a:cubicBezTo>
                    <a:pt x="43018" y="3362"/>
                    <a:pt x="43172" y="3827"/>
                    <a:pt x="43220" y="4315"/>
                  </a:cubicBezTo>
                  <a:cubicBezTo>
                    <a:pt x="43279" y="4791"/>
                    <a:pt x="43256" y="5351"/>
                    <a:pt x="43268" y="5875"/>
                  </a:cubicBezTo>
                  <a:lnTo>
                    <a:pt x="43279" y="9077"/>
                  </a:lnTo>
                  <a:cubicBezTo>
                    <a:pt x="43315" y="13352"/>
                    <a:pt x="43339" y="17626"/>
                    <a:pt x="43363" y="21900"/>
                  </a:cubicBezTo>
                  <a:cubicBezTo>
                    <a:pt x="43375" y="26329"/>
                    <a:pt x="43375" y="30771"/>
                    <a:pt x="43387" y="35212"/>
                  </a:cubicBezTo>
                  <a:cubicBezTo>
                    <a:pt x="43422" y="40117"/>
                    <a:pt x="43446" y="45022"/>
                    <a:pt x="43482" y="49916"/>
                  </a:cubicBezTo>
                  <a:cubicBezTo>
                    <a:pt x="43494" y="52368"/>
                    <a:pt x="43506" y="54821"/>
                    <a:pt x="43518" y="57274"/>
                  </a:cubicBezTo>
                  <a:cubicBezTo>
                    <a:pt x="43482" y="58500"/>
                    <a:pt x="43684" y="59762"/>
                    <a:pt x="43172" y="60869"/>
                  </a:cubicBezTo>
                  <a:cubicBezTo>
                    <a:pt x="42708" y="61989"/>
                    <a:pt x="41767" y="62882"/>
                    <a:pt x="40636" y="63298"/>
                  </a:cubicBezTo>
                  <a:cubicBezTo>
                    <a:pt x="40231" y="63453"/>
                    <a:pt x="39791" y="63548"/>
                    <a:pt x="39350" y="63572"/>
                  </a:cubicBezTo>
                  <a:cubicBezTo>
                    <a:pt x="39130" y="63584"/>
                    <a:pt x="38904" y="63587"/>
                    <a:pt x="38676" y="63587"/>
                  </a:cubicBezTo>
                  <a:cubicBezTo>
                    <a:pt x="38449" y="63587"/>
                    <a:pt x="38219" y="63584"/>
                    <a:pt x="37993" y="63584"/>
                  </a:cubicBezTo>
                  <a:cubicBezTo>
                    <a:pt x="37088" y="63596"/>
                    <a:pt x="36171" y="63596"/>
                    <a:pt x="35267" y="63596"/>
                  </a:cubicBezTo>
                  <a:cubicBezTo>
                    <a:pt x="33445" y="63608"/>
                    <a:pt x="31623" y="63620"/>
                    <a:pt x="29802" y="63632"/>
                  </a:cubicBezTo>
                  <a:cubicBezTo>
                    <a:pt x="23146" y="63667"/>
                    <a:pt x="16502" y="63703"/>
                    <a:pt x="9859" y="63739"/>
                  </a:cubicBezTo>
                  <a:cubicBezTo>
                    <a:pt x="8430" y="63739"/>
                    <a:pt x="7010" y="63765"/>
                    <a:pt x="5584" y="63765"/>
                  </a:cubicBezTo>
                  <a:cubicBezTo>
                    <a:pt x="5346" y="63765"/>
                    <a:pt x="5108" y="63764"/>
                    <a:pt x="4870" y="63763"/>
                  </a:cubicBezTo>
                  <a:cubicBezTo>
                    <a:pt x="3191" y="63679"/>
                    <a:pt x="1584" y="62608"/>
                    <a:pt x="893" y="61036"/>
                  </a:cubicBezTo>
                  <a:cubicBezTo>
                    <a:pt x="643" y="60488"/>
                    <a:pt x="477" y="59929"/>
                    <a:pt x="429" y="59345"/>
                  </a:cubicBezTo>
                  <a:cubicBezTo>
                    <a:pt x="418" y="59248"/>
                    <a:pt x="387" y="59140"/>
                    <a:pt x="382" y="59140"/>
                  </a:cubicBezTo>
                  <a:cubicBezTo>
                    <a:pt x="382" y="59140"/>
                    <a:pt x="381" y="59141"/>
                    <a:pt x="381" y="59143"/>
                  </a:cubicBezTo>
                  <a:cubicBezTo>
                    <a:pt x="357" y="59226"/>
                    <a:pt x="322" y="59345"/>
                    <a:pt x="322" y="59524"/>
                  </a:cubicBezTo>
                  <a:cubicBezTo>
                    <a:pt x="357" y="60346"/>
                    <a:pt x="643" y="61167"/>
                    <a:pt x="1096" y="61858"/>
                  </a:cubicBezTo>
                  <a:cubicBezTo>
                    <a:pt x="1858" y="63001"/>
                    <a:pt x="3108" y="63786"/>
                    <a:pt x="4453" y="63965"/>
                  </a:cubicBezTo>
                  <a:cubicBezTo>
                    <a:pt x="4826" y="64016"/>
                    <a:pt x="5178" y="64026"/>
                    <a:pt x="5522" y="64026"/>
                  </a:cubicBezTo>
                  <a:cubicBezTo>
                    <a:pt x="5734" y="64026"/>
                    <a:pt x="5943" y="64023"/>
                    <a:pt x="6152" y="64023"/>
                  </a:cubicBezTo>
                  <a:cubicBezTo>
                    <a:pt x="6233" y="64023"/>
                    <a:pt x="6313" y="64023"/>
                    <a:pt x="6394" y="64025"/>
                  </a:cubicBezTo>
                  <a:lnTo>
                    <a:pt x="8299" y="64013"/>
                  </a:lnTo>
                  <a:lnTo>
                    <a:pt x="30659" y="64048"/>
                  </a:lnTo>
                  <a:lnTo>
                    <a:pt x="39184" y="64048"/>
                  </a:lnTo>
                  <a:cubicBezTo>
                    <a:pt x="39327" y="64036"/>
                    <a:pt x="39458" y="64025"/>
                    <a:pt x="39600" y="64013"/>
                  </a:cubicBezTo>
                  <a:lnTo>
                    <a:pt x="40005" y="63953"/>
                  </a:lnTo>
                  <a:cubicBezTo>
                    <a:pt x="41089" y="63739"/>
                    <a:pt x="42101" y="63155"/>
                    <a:pt x="42803" y="62298"/>
                  </a:cubicBezTo>
                  <a:cubicBezTo>
                    <a:pt x="43553" y="61405"/>
                    <a:pt x="43958" y="60238"/>
                    <a:pt x="43946" y="59084"/>
                  </a:cubicBezTo>
                  <a:lnTo>
                    <a:pt x="43934" y="55821"/>
                  </a:lnTo>
                  <a:lnTo>
                    <a:pt x="43911" y="49308"/>
                  </a:lnTo>
                  <a:cubicBezTo>
                    <a:pt x="43911" y="44951"/>
                    <a:pt x="43911" y="40605"/>
                    <a:pt x="43911" y="36247"/>
                  </a:cubicBezTo>
                  <a:lnTo>
                    <a:pt x="43899" y="32437"/>
                  </a:lnTo>
                  <a:lnTo>
                    <a:pt x="43875" y="14364"/>
                  </a:lnTo>
                  <a:lnTo>
                    <a:pt x="43875" y="7589"/>
                  </a:lnTo>
                  <a:lnTo>
                    <a:pt x="43875" y="5898"/>
                  </a:lnTo>
                  <a:cubicBezTo>
                    <a:pt x="43863" y="5327"/>
                    <a:pt x="43899" y="4779"/>
                    <a:pt x="43827" y="4172"/>
                  </a:cubicBezTo>
                  <a:cubicBezTo>
                    <a:pt x="43684" y="2993"/>
                    <a:pt x="43065" y="1874"/>
                    <a:pt x="42148" y="1112"/>
                  </a:cubicBezTo>
                  <a:cubicBezTo>
                    <a:pt x="41696" y="731"/>
                    <a:pt x="41172" y="445"/>
                    <a:pt x="40601" y="255"/>
                  </a:cubicBezTo>
                  <a:cubicBezTo>
                    <a:pt x="40080" y="78"/>
                    <a:pt x="39519" y="4"/>
                    <a:pt x="38983" y="4"/>
                  </a:cubicBezTo>
                  <a:cubicBezTo>
                    <a:pt x="38943" y="4"/>
                    <a:pt x="38902" y="4"/>
                    <a:pt x="38862" y="5"/>
                  </a:cubicBezTo>
                  <a:lnTo>
                    <a:pt x="5501" y="5"/>
                  </a:lnTo>
                  <a:cubicBezTo>
                    <a:pt x="5434" y="2"/>
                    <a:pt x="5366" y="0"/>
                    <a:pt x="5297" y="0"/>
                  </a:cubicBezTo>
                  <a:close/>
                </a:path>
              </a:pathLst>
            </a:custGeom>
            <a:solidFill>
              <a:srgbClr val="5EB2F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19" name="Google Shape;1703;p34"/>
            <p:cNvSpPr txBox="1"/>
            <p:nvPr/>
          </p:nvSpPr>
          <p:spPr>
            <a:xfrm>
              <a:off x="2921547" y="3966238"/>
              <a:ext cx="1440000" cy="42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00" dirty="0">
                  <a:solidFill>
                    <a:schemeClr val="accent1"/>
                  </a:solidFill>
                  <a:latin typeface="Fira Sans Extra Condensed Medium"/>
                  <a:ea typeface="Fira Sans Extra Condensed Medium"/>
                  <a:cs typeface="Fira Sans Extra Condensed Medium"/>
                  <a:sym typeface="Fira Sans Extra Condensed Medium"/>
                </a:rPr>
                <a:t>2012</a:t>
              </a:r>
              <a:endParaRPr sz="1700" dirty="0">
                <a:solidFill>
                  <a:schemeClr val="accent1"/>
                </a:solidFill>
                <a:latin typeface="Fira Sans Extra Condensed Medium"/>
                <a:ea typeface="Fira Sans Extra Condensed Medium"/>
                <a:cs typeface="Fira Sans Extra Condensed Medium"/>
                <a:sym typeface="Fira Sans Extra Condensed Medium"/>
              </a:endParaRPr>
            </a:p>
          </p:txBody>
        </p:sp>
        <p:sp>
          <p:nvSpPr>
            <p:cNvPr id="520" name="Google Shape;1704;p34"/>
            <p:cNvSpPr txBox="1"/>
            <p:nvPr/>
          </p:nvSpPr>
          <p:spPr>
            <a:xfrm>
              <a:off x="3135035" y="2576083"/>
              <a:ext cx="1020300" cy="108534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200" dirty="0">
                  <a:solidFill>
                    <a:srgbClr val="434343"/>
                  </a:solidFill>
                  <a:latin typeface="Roboto"/>
                  <a:ea typeface="Roboto"/>
                  <a:cs typeface="Roboto"/>
                  <a:sym typeface="Roboto"/>
                </a:rPr>
                <a:t>Ley N°20,607 Tipifíca y sanciona el Acoso Laboral</a:t>
              </a:r>
              <a:endParaRPr sz="1200" dirty="0">
                <a:solidFill>
                  <a:srgbClr val="434343"/>
                </a:solidFill>
                <a:latin typeface="Roboto"/>
                <a:ea typeface="Roboto"/>
                <a:cs typeface="Roboto"/>
                <a:sym typeface="Roboto"/>
              </a:endParaRPr>
            </a:p>
          </p:txBody>
        </p:sp>
      </p:grpSp>
      <p:grpSp>
        <p:nvGrpSpPr>
          <p:cNvPr id="521" name="Google Shape;1705;p34"/>
          <p:cNvGrpSpPr/>
          <p:nvPr/>
        </p:nvGrpSpPr>
        <p:grpSpPr>
          <a:xfrm>
            <a:off x="7571873" y="4451073"/>
            <a:ext cx="1440000" cy="2107025"/>
            <a:chOff x="6644160" y="2288813"/>
            <a:chExt cx="1440000" cy="2107025"/>
          </a:xfrm>
        </p:grpSpPr>
        <p:sp>
          <p:nvSpPr>
            <p:cNvPr id="522" name="Google Shape;1706;p34"/>
            <p:cNvSpPr/>
            <p:nvPr/>
          </p:nvSpPr>
          <p:spPr>
            <a:xfrm>
              <a:off x="6814835" y="2288813"/>
              <a:ext cx="1098650" cy="1601225"/>
            </a:xfrm>
            <a:custGeom>
              <a:avLst/>
              <a:gdLst/>
              <a:ahLst/>
              <a:cxnLst/>
              <a:rect l="l" t="t" r="r" b="b"/>
              <a:pathLst>
                <a:path w="43946" h="64049" extrusionOk="0">
                  <a:moveTo>
                    <a:pt x="5295" y="0"/>
                  </a:moveTo>
                  <a:cubicBezTo>
                    <a:pt x="5104" y="0"/>
                    <a:pt x="4903" y="11"/>
                    <a:pt x="4703" y="29"/>
                  </a:cubicBezTo>
                  <a:cubicBezTo>
                    <a:pt x="4429" y="64"/>
                    <a:pt x="4167" y="100"/>
                    <a:pt x="3905" y="171"/>
                  </a:cubicBezTo>
                  <a:cubicBezTo>
                    <a:pt x="2774" y="481"/>
                    <a:pt x="1774" y="1207"/>
                    <a:pt x="1131" y="2196"/>
                  </a:cubicBezTo>
                  <a:cubicBezTo>
                    <a:pt x="810" y="2684"/>
                    <a:pt x="583" y="3231"/>
                    <a:pt x="464" y="3803"/>
                  </a:cubicBezTo>
                  <a:cubicBezTo>
                    <a:pt x="405" y="4089"/>
                    <a:pt x="369" y="4386"/>
                    <a:pt x="357" y="4672"/>
                  </a:cubicBezTo>
                  <a:cubicBezTo>
                    <a:pt x="345" y="4970"/>
                    <a:pt x="357" y="5232"/>
                    <a:pt x="357" y="5517"/>
                  </a:cubicBezTo>
                  <a:cubicBezTo>
                    <a:pt x="357" y="7732"/>
                    <a:pt x="357" y="9958"/>
                    <a:pt x="357" y="12173"/>
                  </a:cubicBezTo>
                  <a:cubicBezTo>
                    <a:pt x="393" y="19972"/>
                    <a:pt x="333" y="27699"/>
                    <a:pt x="274" y="35450"/>
                  </a:cubicBezTo>
                  <a:cubicBezTo>
                    <a:pt x="262" y="37033"/>
                    <a:pt x="262" y="38700"/>
                    <a:pt x="202" y="40141"/>
                  </a:cubicBezTo>
                  <a:cubicBezTo>
                    <a:pt x="0" y="45558"/>
                    <a:pt x="0" y="50916"/>
                    <a:pt x="202" y="56309"/>
                  </a:cubicBezTo>
                  <a:cubicBezTo>
                    <a:pt x="202" y="56452"/>
                    <a:pt x="202" y="56619"/>
                    <a:pt x="214" y="56774"/>
                  </a:cubicBezTo>
                  <a:cubicBezTo>
                    <a:pt x="238" y="57917"/>
                    <a:pt x="274" y="58917"/>
                    <a:pt x="405" y="59107"/>
                  </a:cubicBezTo>
                  <a:cubicBezTo>
                    <a:pt x="422" y="59131"/>
                    <a:pt x="439" y="59143"/>
                    <a:pt x="455" y="59143"/>
                  </a:cubicBezTo>
                  <a:cubicBezTo>
                    <a:pt x="554" y="59143"/>
                    <a:pt x="640" y="58719"/>
                    <a:pt x="691" y="57893"/>
                  </a:cubicBezTo>
                  <a:cubicBezTo>
                    <a:pt x="774" y="56571"/>
                    <a:pt x="845" y="55143"/>
                    <a:pt x="893" y="53666"/>
                  </a:cubicBezTo>
                  <a:cubicBezTo>
                    <a:pt x="1060" y="48987"/>
                    <a:pt x="1107" y="44094"/>
                    <a:pt x="1119" y="38331"/>
                  </a:cubicBezTo>
                  <a:cubicBezTo>
                    <a:pt x="1107" y="34295"/>
                    <a:pt x="1191" y="29508"/>
                    <a:pt x="1143" y="24544"/>
                  </a:cubicBezTo>
                  <a:cubicBezTo>
                    <a:pt x="1107" y="20448"/>
                    <a:pt x="1107" y="16328"/>
                    <a:pt x="1107" y="12209"/>
                  </a:cubicBezTo>
                  <a:lnTo>
                    <a:pt x="1107" y="6017"/>
                  </a:lnTo>
                  <a:lnTo>
                    <a:pt x="1107" y="5244"/>
                  </a:lnTo>
                  <a:lnTo>
                    <a:pt x="1107" y="4851"/>
                  </a:lnTo>
                  <a:cubicBezTo>
                    <a:pt x="1107" y="4732"/>
                    <a:pt x="1119" y="4624"/>
                    <a:pt x="1119" y="4505"/>
                  </a:cubicBezTo>
                  <a:cubicBezTo>
                    <a:pt x="1155" y="4053"/>
                    <a:pt x="1262" y="3600"/>
                    <a:pt x="1441" y="3172"/>
                  </a:cubicBezTo>
                  <a:cubicBezTo>
                    <a:pt x="1810" y="2327"/>
                    <a:pt x="2477" y="1624"/>
                    <a:pt x="3286" y="1195"/>
                  </a:cubicBezTo>
                  <a:cubicBezTo>
                    <a:pt x="3858" y="910"/>
                    <a:pt x="4477" y="743"/>
                    <a:pt x="5120" y="731"/>
                  </a:cubicBezTo>
                  <a:lnTo>
                    <a:pt x="7251" y="731"/>
                  </a:lnTo>
                  <a:lnTo>
                    <a:pt x="11537" y="719"/>
                  </a:lnTo>
                  <a:cubicBezTo>
                    <a:pt x="20253" y="695"/>
                    <a:pt x="28968" y="683"/>
                    <a:pt x="37683" y="660"/>
                  </a:cubicBezTo>
                  <a:cubicBezTo>
                    <a:pt x="38033" y="660"/>
                    <a:pt x="38403" y="654"/>
                    <a:pt x="38756" y="654"/>
                  </a:cubicBezTo>
                  <a:cubicBezTo>
                    <a:pt x="38932" y="654"/>
                    <a:pt x="39104" y="656"/>
                    <a:pt x="39267" y="660"/>
                  </a:cubicBezTo>
                  <a:cubicBezTo>
                    <a:pt x="39755" y="683"/>
                    <a:pt x="40231" y="791"/>
                    <a:pt x="40684" y="969"/>
                  </a:cubicBezTo>
                  <a:cubicBezTo>
                    <a:pt x="41589" y="1350"/>
                    <a:pt x="42339" y="2053"/>
                    <a:pt x="42791" y="2922"/>
                  </a:cubicBezTo>
                  <a:cubicBezTo>
                    <a:pt x="43005" y="3362"/>
                    <a:pt x="43160" y="3827"/>
                    <a:pt x="43220" y="4315"/>
                  </a:cubicBezTo>
                  <a:cubicBezTo>
                    <a:pt x="43267" y="4791"/>
                    <a:pt x="43244" y="5351"/>
                    <a:pt x="43255" y="5875"/>
                  </a:cubicBezTo>
                  <a:lnTo>
                    <a:pt x="43279" y="9077"/>
                  </a:lnTo>
                  <a:cubicBezTo>
                    <a:pt x="43303" y="13352"/>
                    <a:pt x="43327" y="17626"/>
                    <a:pt x="43351" y="21900"/>
                  </a:cubicBezTo>
                  <a:cubicBezTo>
                    <a:pt x="43363" y="26329"/>
                    <a:pt x="43374" y="30771"/>
                    <a:pt x="43386" y="35212"/>
                  </a:cubicBezTo>
                  <a:cubicBezTo>
                    <a:pt x="43410" y="40117"/>
                    <a:pt x="43446" y="45022"/>
                    <a:pt x="43470" y="49916"/>
                  </a:cubicBezTo>
                  <a:cubicBezTo>
                    <a:pt x="43482" y="52368"/>
                    <a:pt x="43494" y="54821"/>
                    <a:pt x="43505" y="57274"/>
                  </a:cubicBezTo>
                  <a:cubicBezTo>
                    <a:pt x="43470" y="58500"/>
                    <a:pt x="43672" y="59762"/>
                    <a:pt x="43172" y="60869"/>
                  </a:cubicBezTo>
                  <a:cubicBezTo>
                    <a:pt x="42696" y="61989"/>
                    <a:pt x="41767" y="62882"/>
                    <a:pt x="40636" y="63298"/>
                  </a:cubicBezTo>
                  <a:cubicBezTo>
                    <a:pt x="40219" y="63453"/>
                    <a:pt x="39779" y="63548"/>
                    <a:pt x="39338" y="63572"/>
                  </a:cubicBezTo>
                  <a:cubicBezTo>
                    <a:pt x="39118" y="63584"/>
                    <a:pt x="38892" y="63587"/>
                    <a:pt x="38664" y="63587"/>
                  </a:cubicBezTo>
                  <a:cubicBezTo>
                    <a:pt x="38436" y="63587"/>
                    <a:pt x="38207" y="63584"/>
                    <a:pt x="37981" y="63584"/>
                  </a:cubicBezTo>
                  <a:cubicBezTo>
                    <a:pt x="37076" y="63596"/>
                    <a:pt x="36171" y="63596"/>
                    <a:pt x="35254" y="63596"/>
                  </a:cubicBezTo>
                  <a:cubicBezTo>
                    <a:pt x="33433" y="63608"/>
                    <a:pt x="31611" y="63620"/>
                    <a:pt x="29789" y="63632"/>
                  </a:cubicBezTo>
                  <a:cubicBezTo>
                    <a:pt x="23146" y="63667"/>
                    <a:pt x="16490" y="63703"/>
                    <a:pt x="9846" y="63739"/>
                  </a:cubicBezTo>
                  <a:cubicBezTo>
                    <a:pt x="8418" y="63739"/>
                    <a:pt x="7006" y="63765"/>
                    <a:pt x="5583" y="63765"/>
                  </a:cubicBezTo>
                  <a:cubicBezTo>
                    <a:pt x="5345" y="63765"/>
                    <a:pt x="5108" y="63764"/>
                    <a:pt x="4870" y="63763"/>
                  </a:cubicBezTo>
                  <a:cubicBezTo>
                    <a:pt x="3179" y="63679"/>
                    <a:pt x="1572" y="62608"/>
                    <a:pt x="881" y="61036"/>
                  </a:cubicBezTo>
                  <a:cubicBezTo>
                    <a:pt x="631" y="60488"/>
                    <a:pt x="464" y="59929"/>
                    <a:pt x="417" y="59345"/>
                  </a:cubicBezTo>
                  <a:cubicBezTo>
                    <a:pt x="406" y="59248"/>
                    <a:pt x="385" y="59140"/>
                    <a:pt x="372" y="59140"/>
                  </a:cubicBezTo>
                  <a:cubicBezTo>
                    <a:pt x="371" y="59140"/>
                    <a:pt x="370" y="59141"/>
                    <a:pt x="369" y="59143"/>
                  </a:cubicBezTo>
                  <a:cubicBezTo>
                    <a:pt x="345" y="59226"/>
                    <a:pt x="310" y="59345"/>
                    <a:pt x="321" y="59524"/>
                  </a:cubicBezTo>
                  <a:cubicBezTo>
                    <a:pt x="357" y="60346"/>
                    <a:pt x="643" y="61167"/>
                    <a:pt x="1095" y="61858"/>
                  </a:cubicBezTo>
                  <a:cubicBezTo>
                    <a:pt x="1845" y="63001"/>
                    <a:pt x="3096" y="63786"/>
                    <a:pt x="4441" y="63965"/>
                  </a:cubicBezTo>
                  <a:cubicBezTo>
                    <a:pt x="4820" y="64016"/>
                    <a:pt x="5171" y="64026"/>
                    <a:pt x="5515" y="64026"/>
                  </a:cubicBezTo>
                  <a:cubicBezTo>
                    <a:pt x="5728" y="64026"/>
                    <a:pt x="5937" y="64023"/>
                    <a:pt x="6149" y="64023"/>
                  </a:cubicBezTo>
                  <a:cubicBezTo>
                    <a:pt x="6230" y="64023"/>
                    <a:pt x="6312" y="64023"/>
                    <a:pt x="6394" y="64025"/>
                  </a:cubicBezTo>
                  <a:lnTo>
                    <a:pt x="8287" y="64013"/>
                  </a:lnTo>
                  <a:lnTo>
                    <a:pt x="30659" y="64048"/>
                  </a:lnTo>
                  <a:lnTo>
                    <a:pt x="39172" y="64048"/>
                  </a:lnTo>
                  <a:cubicBezTo>
                    <a:pt x="39314" y="64036"/>
                    <a:pt x="39457" y="64025"/>
                    <a:pt x="39588" y="64013"/>
                  </a:cubicBezTo>
                  <a:lnTo>
                    <a:pt x="40005" y="63953"/>
                  </a:lnTo>
                  <a:cubicBezTo>
                    <a:pt x="41088" y="63739"/>
                    <a:pt x="42089" y="63155"/>
                    <a:pt x="42791" y="62298"/>
                  </a:cubicBezTo>
                  <a:cubicBezTo>
                    <a:pt x="43553" y="61405"/>
                    <a:pt x="43946" y="60238"/>
                    <a:pt x="43934" y="59084"/>
                  </a:cubicBezTo>
                  <a:lnTo>
                    <a:pt x="43922" y="55821"/>
                  </a:lnTo>
                  <a:lnTo>
                    <a:pt x="43898" y="49308"/>
                  </a:lnTo>
                  <a:lnTo>
                    <a:pt x="43898" y="36247"/>
                  </a:lnTo>
                  <a:lnTo>
                    <a:pt x="43898" y="32437"/>
                  </a:lnTo>
                  <a:lnTo>
                    <a:pt x="43875" y="14364"/>
                  </a:lnTo>
                  <a:lnTo>
                    <a:pt x="43875" y="7589"/>
                  </a:lnTo>
                  <a:lnTo>
                    <a:pt x="43875" y="5898"/>
                  </a:lnTo>
                  <a:cubicBezTo>
                    <a:pt x="43863" y="5327"/>
                    <a:pt x="43898" y="4779"/>
                    <a:pt x="43827" y="4172"/>
                  </a:cubicBezTo>
                  <a:cubicBezTo>
                    <a:pt x="43672" y="2993"/>
                    <a:pt x="43065" y="1874"/>
                    <a:pt x="42148" y="1112"/>
                  </a:cubicBezTo>
                  <a:cubicBezTo>
                    <a:pt x="41684" y="731"/>
                    <a:pt x="41160" y="445"/>
                    <a:pt x="40600" y="255"/>
                  </a:cubicBezTo>
                  <a:cubicBezTo>
                    <a:pt x="40080" y="78"/>
                    <a:pt x="39508" y="4"/>
                    <a:pt x="38971" y="4"/>
                  </a:cubicBezTo>
                  <a:cubicBezTo>
                    <a:pt x="38931" y="4"/>
                    <a:pt x="38890" y="4"/>
                    <a:pt x="38850" y="5"/>
                  </a:cubicBezTo>
                  <a:lnTo>
                    <a:pt x="5501" y="5"/>
                  </a:lnTo>
                  <a:cubicBezTo>
                    <a:pt x="5434" y="2"/>
                    <a:pt x="5365" y="0"/>
                    <a:pt x="5295" y="0"/>
                  </a:cubicBezTo>
                  <a:close/>
                </a:path>
              </a:pathLst>
            </a:custGeom>
            <a:solidFill>
              <a:srgbClr val="69E78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23" name="Google Shape;1715;p34"/>
            <p:cNvSpPr/>
            <p:nvPr/>
          </p:nvSpPr>
          <p:spPr>
            <a:xfrm>
              <a:off x="7284822" y="2797613"/>
              <a:ext cx="165525" cy="6950"/>
            </a:xfrm>
            <a:custGeom>
              <a:avLst/>
              <a:gdLst/>
              <a:ahLst/>
              <a:cxnLst/>
              <a:rect l="l" t="t" r="r" b="b"/>
              <a:pathLst>
                <a:path w="6621" h="278" extrusionOk="0">
                  <a:moveTo>
                    <a:pt x="358" y="1"/>
                  </a:moveTo>
                  <a:cubicBezTo>
                    <a:pt x="272" y="1"/>
                    <a:pt x="185" y="12"/>
                    <a:pt x="96" y="36"/>
                  </a:cubicBezTo>
                  <a:lnTo>
                    <a:pt x="84" y="36"/>
                  </a:lnTo>
                  <a:cubicBezTo>
                    <a:pt x="48" y="48"/>
                    <a:pt x="13" y="60"/>
                    <a:pt x="1" y="84"/>
                  </a:cubicBezTo>
                  <a:cubicBezTo>
                    <a:pt x="1" y="120"/>
                    <a:pt x="13" y="143"/>
                    <a:pt x="48" y="155"/>
                  </a:cubicBezTo>
                  <a:cubicBezTo>
                    <a:pt x="84" y="179"/>
                    <a:pt x="132" y="191"/>
                    <a:pt x="179" y="215"/>
                  </a:cubicBezTo>
                  <a:cubicBezTo>
                    <a:pt x="334" y="251"/>
                    <a:pt x="489" y="262"/>
                    <a:pt x="679" y="262"/>
                  </a:cubicBezTo>
                  <a:cubicBezTo>
                    <a:pt x="784" y="262"/>
                    <a:pt x="904" y="278"/>
                    <a:pt x="1027" y="278"/>
                  </a:cubicBezTo>
                  <a:cubicBezTo>
                    <a:pt x="1058" y="278"/>
                    <a:pt x="1089" y="277"/>
                    <a:pt x="1120" y="274"/>
                  </a:cubicBezTo>
                  <a:cubicBezTo>
                    <a:pt x="1251" y="262"/>
                    <a:pt x="1385" y="260"/>
                    <a:pt x="1519" y="260"/>
                  </a:cubicBezTo>
                  <a:cubicBezTo>
                    <a:pt x="1653" y="260"/>
                    <a:pt x="1787" y="262"/>
                    <a:pt x="1918" y="262"/>
                  </a:cubicBezTo>
                  <a:lnTo>
                    <a:pt x="2191" y="262"/>
                  </a:lnTo>
                  <a:cubicBezTo>
                    <a:pt x="2477" y="251"/>
                    <a:pt x="2751" y="251"/>
                    <a:pt x="3037" y="239"/>
                  </a:cubicBezTo>
                  <a:cubicBezTo>
                    <a:pt x="3311" y="239"/>
                    <a:pt x="3584" y="215"/>
                    <a:pt x="3870" y="203"/>
                  </a:cubicBezTo>
                  <a:lnTo>
                    <a:pt x="4299" y="203"/>
                  </a:lnTo>
                  <a:cubicBezTo>
                    <a:pt x="4565" y="193"/>
                    <a:pt x="4840" y="165"/>
                    <a:pt x="5109" y="165"/>
                  </a:cubicBezTo>
                  <a:cubicBezTo>
                    <a:pt x="5153" y="165"/>
                    <a:pt x="5196" y="166"/>
                    <a:pt x="5239" y="167"/>
                  </a:cubicBezTo>
                  <a:cubicBezTo>
                    <a:pt x="5359" y="167"/>
                    <a:pt x="5478" y="155"/>
                    <a:pt x="5597" y="155"/>
                  </a:cubicBezTo>
                  <a:cubicBezTo>
                    <a:pt x="5811" y="143"/>
                    <a:pt x="6025" y="143"/>
                    <a:pt x="6240" y="132"/>
                  </a:cubicBezTo>
                  <a:cubicBezTo>
                    <a:pt x="6347" y="120"/>
                    <a:pt x="6454" y="120"/>
                    <a:pt x="6561" y="108"/>
                  </a:cubicBezTo>
                  <a:cubicBezTo>
                    <a:pt x="6585" y="108"/>
                    <a:pt x="6597" y="96"/>
                    <a:pt x="6621" y="84"/>
                  </a:cubicBezTo>
                  <a:cubicBezTo>
                    <a:pt x="6621" y="72"/>
                    <a:pt x="6621" y="60"/>
                    <a:pt x="6609" y="60"/>
                  </a:cubicBezTo>
                  <a:cubicBezTo>
                    <a:pt x="6585" y="60"/>
                    <a:pt x="6561" y="48"/>
                    <a:pt x="6537" y="48"/>
                  </a:cubicBezTo>
                  <a:cubicBezTo>
                    <a:pt x="6454" y="48"/>
                    <a:pt x="6371" y="60"/>
                    <a:pt x="6287" y="60"/>
                  </a:cubicBezTo>
                  <a:cubicBezTo>
                    <a:pt x="6049" y="60"/>
                    <a:pt x="5811" y="48"/>
                    <a:pt x="5573" y="48"/>
                  </a:cubicBezTo>
                  <a:cubicBezTo>
                    <a:pt x="5430" y="48"/>
                    <a:pt x="5299" y="48"/>
                    <a:pt x="5168" y="60"/>
                  </a:cubicBezTo>
                  <a:cubicBezTo>
                    <a:pt x="4894" y="72"/>
                    <a:pt x="4608" y="72"/>
                    <a:pt x="4323" y="72"/>
                  </a:cubicBezTo>
                  <a:lnTo>
                    <a:pt x="1525" y="72"/>
                  </a:lnTo>
                  <a:cubicBezTo>
                    <a:pt x="1451" y="75"/>
                    <a:pt x="1378" y="77"/>
                    <a:pt x="1305" y="77"/>
                  </a:cubicBezTo>
                  <a:cubicBezTo>
                    <a:pt x="1128" y="77"/>
                    <a:pt x="951" y="69"/>
                    <a:pt x="775" y="60"/>
                  </a:cubicBezTo>
                  <a:cubicBezTo>
                    <a:pt x="715" y="48"/>
                    <a:pt x="667" y="48"/>
                    <a:pt x="620" y="36"/>
                  </a:cubicBezTo>
                  <a:cubicBezTo>
                    <a:pt x="531" y="12"/>
                    <a:pt x="444" y="1"/>
                    <a:pt x="358" y="1"/>
                  </a:cubicBezTo>
                  <a:close/>
                </a:path>
              </a:pathLst>
            </a:custGeom>
            <a:solidFill>
              <a:srgbClr val="69E78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24" name="Google Shape;1734;p34"/>
            <p:cNvSpPr txBox="1"/>
            <p:nvPr/>
          </p:nvSpPr>
          <p:spPr>
            <a:xfrm>
              <a:off x="6644160" y="3966238"/>
              <a:ext cx="1440000" cy="42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00" dirty="0">
                  <a:solidFill>
                    <a:schemeClr val="accent2"/>
                  </a:solidFill>
                  <a:latin typeface="Fira Sans Extra Condensed Medium"/>
                  <a:ea typeface="Fira Sans Extra Condensed Medium"/>
                  <a:cs typeface="Fira Sans Extra Condensed Medium"/>
                  <a:sym typeface="Fira Sans Extra Condensed Medium"/>
                </a:rPr>
                <a:t>2018</a:t>
              </a:r>
              <a:endParaRPr sz="1700" dirty="0">
                <a:solidFill>
                  <a:schemeClr val="accent2"/>
                </a:solidFill>
                <a:latin typeface="Fira Sans Extra Condensed Medium"/>
                <a:ea typeface="Fira Sans Extra Condensed Medium"/>
                <a:cs typeface="Fira Sans Extra Condensed Medium"/>
                <a:sym typeface="Fira Sans Extra Condensed Medium"/>
              </a:endParaRPr>
            </a:p>
          </p:txBody>
        </p:sp>
        <p:sp>
          <p:nvSpPr>
            <p:cNvPr id="525" name="Google Shape;1735;p34"/>
            <p:cNvSpPr txBox="1"/>
            <p:nvPr/>
          </p:nvSpPr>
          <p:spPr>
            <a:xfrm>
              <a:off x="6787956" y="2531627"/>
              <a:ext cx="1166723" cy="114281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100" dirty="0">
                  <a:solidFill>
                    <a:srgbClr val="434343"/>
                  </a:solidFill>
                  <a:latin typeface="Roboto"/>
                  <a:ea typeface="Roboto"/>
                  <a:cs typeface="Roboto"/>
                  <a:sym typeface="Roboto"/>
                </a:rPr>
                <a:t>Instructivo Presidencial “Igualdad de Oportunidades y Prevención y Sanción del MALS</a:t>
              </a:r>
              <a:endParaRPr sz="1100" dirty="0">
                <a:solidFill>
                  <a:srgbClr val="434343"/>
                </a:solidFill>
                <a:latin typeface="Roboto"/>
                <a:ea typeface="Roboto"/>
                <a:cs typeface="Roboto"/>
                <a:sym typeface="Roboto"/>
              </a:endParaRPr>
            </a:p>
          </p:txBody>
        </p:sp>
      </p:grpSp>
      <p:grpSp>
        <p:nvGrpSpPr>
          <p:cNvPr id="526" name="Google Shape;1705;p34"/>
          <p:cNvGrpSpPr/>
          <p:nvPr/>
        </p:nvGrpSpPr>
        <p:grpSpPr>
          <a:xfrm>
            <a:off x="114123" y="4203735"/>
            <a:ext cx="1449425" cy="2107025"/>
            <a:chOff x="6644160" y="2288813"/>
            <a:chExt cx="1440000" cy="2107025"/>
          </a:xfrm>
        </p:grpSpPr>
        <p:sp>
          <p:nvSpPr>
            <p:cNvPr id="527" name="Google Shape;1706;p34"/>
            <p:cNvSpPr/>
            <p:nvPr/>
          </p:nvSpPr>
          <p:spPr>
            <a:xfrm>
              <a:off x="6814835" y="2288813"/>
              <a:ext cx="1098650" cy="1601225"/>
            </a:xfrm>
            <a:custGeom>
              <a:avLst/>
              <a:gdLst/>
              <a:ahLst/>
              <a:cxnLst/>
              <a:rect l="l" t="t" r="r" b="b"/>
              <a:pathLst>
                <a:path w="43946" h="64049" extrusionOk="0">
                  <a:moveTo>
                    <a:pt x="5295" y="0"/>
                  </a:moveTo>
                  <a:cubicBezTo>
                    <a:pt x="5104" y="0"/>
                    <a:pt x="4903" y="11"/>
                    <a:pt x="4703" y="29"/>
                  </a:cubicBezTo>
                  <a:cubicBezTo>
                    <a:pt x="4429" y="64"/>
                    <a:pt x="4167" y="100"/>
                    <a:pt x="3905" y="171"/>
                  </a:cubicBezTo>
                  <a:cubicBezTo>
                    <a:pt x="2774" y="481"/>
                    <a:pt x="1774" y="1207"/>
                    <a:pt x="1131" y="2196"/>
                  </a:cubicBezTo>
                  <a:cubicBezTo>
                    <a:pt x="810" y="2684"/>
                    <a:pt x="583" y="3231"/>
                    <a:pt x="464" y="3803"/>
                  </a:cubicBezTo>
                  <a:cubicBezTo>
                    <a:pt x="405" y="4089"/>
                    <a:pt x="369" y="4386"/>
                    <a:pt x="357" y="4672"/>
                  </a:cubicBezTo>
                  <a:cubicBezTo>
                    <a:pt x="345" y="4970"/>
                    <a:pt x="357" y="5232"/>
                    <a:pt x="357" y="5517"/>
                  </a:cubicBezTo>
                  <a:cubicBezTo>
                    <a:pt x="357" y="7732"/>
                    <a:pt x="357" y="9958"/>
                    <a:pt x="357" y="12173"/>
                  </a:cubicBezTo>
                  <a:cubicBezTo>
                    <a:pt x="393" y="19972"/>
                    <a:pt x="333" y="27699"/>
                    <a:pt x="274" y="35450"/>
                  </a:cubicBezTo>
                  <a:cubicBezTo>
                    <a:pt x="262" y="37033"/>
                    <a:pt x="262" y="38700"/>
                    <a:pt x="202" y="40141"/>
                  </a:cubicBezTo>
                  <a:cubicBezTo>
                    <a:pt x="0" y="45558"/>
                    <a:pt x="0" y="50916"/>
                    <a:pt x="202" y="56309"/>
                  </a:cubicBezTo>
                  <a:cubicBezTo>
                    <a:pt x="202" y="56452"/>
                    <a:pt x="202" y="56619"/>
                    <a:pt x="214" y="56774"/>
                  </a:cubicBezTo>
                  <a:cubicBezTo>
                    <a:pt x="238" y="57917"/>
                    <a:pt x="274" y="58917"/>
                    <a:pt x="405" y="59107"/>
                  </a:cubicBezTo>
                  <a:cubicBezTo>
                    <a:pt x="422" y="59131"/>
                    <a:pt x="439" y="59143"/>
                    <a:pt x="455" y="59143"/>
                  </a:cubicBezTo>
                  <a:cubicBezTo>
                    <a:pt x="554" y="59143"/>
                    <a:pt x="640" y="58719"/>
                    <a:pt x="691" y="57893"/>
                  </a:cubicBezTo>
                  <a:cubicBezTo>
                    <a:pt x="774" y="56571"/>
                    <a:pt x="845" y="55143"/>
                    <a:pt x="893" y="53666"/>
                  </a:cubicBezTo>
                  <a:cubicBezTo>
                    <a:pt x="1060" y="48987"/>
                    <a:pt x="1107" y="44094"/>
                    <a:pt x="1119" y="38331"/>
                  </a:cubicBezTo>
                  <a:cubicBezTo>
                    <a:pt x="1107" y="34295"/>
                    <a:pt x="1191" y="29508"/>
                    <a:pt x="1143" y="24544"/>
                  </a:cubicBezTo>
                  <a:cubicBezTo>
                    <a:pt x="1107" y="20448"/>
                    <a:pt x="1107" y="16328"/>
                    <a:pt x="1107" y="12209"/>
                  </a:cubicBezTo>
                  <a:lnTo>
                    <a:pt x="1107" y="6017"/>
                  </a:lnTo>
                  <a:lnTo>
                    <a:pt x="1107" y="5244"/>
                  </a:lnTo>
                  <a:lnTo>
                    <a:pt x="1107" y="4851"/>
                  </a:lnTo>
                  <a:cubicBezTo>
                    <a:pt x="1107" y="4732"/>
                    <a:pt x="1119" y="4624"/>
                    <a:pt x="1119" y="4505"/>
                  </a:cubicBezTo>
                  <a:cubicBezTo>
                    <a:pt x="1155" y="4053"/>
                    <a:pt x="1262" y="3600"/>
                    <a:pt x="1441" y="3172"/>
                  </a:cubicBezTo>
                  <a:cubicBezTo>
                    <a:pt x="1810" y="2327"/>
                    <a:pt x="2477" y="1624"/>
                    <a:pt x="3286" y="1195"/>
                  </a:cubicBezTo>
                  <a:cubicBezTo>
                    <a:pt x="3858" y="910"/>
                    <a:pt x="4477" y="743"/>
                    <a:pt x="5120" y="731"/>
                  </a:cubicBezTo>
                  <a:lnTo>
                    <a:pt x="7251" y="731"/>
                  </a:lnTo>
                  <a:lnTo>
                    <a:pt x="11537" y="719"/>
                  </a:lnTo>
                  <a:cubicBezTo>
                    <a:pt x="20253" y="695"/>
                    <a:pt x="28968" y="683"/>
                    <a:pt x="37683" y="660"/>
                  </a:cubicBezTo>
                  <a:cubicBezTo>
                    <a:pt x="38033" y="660"/>
                    <a:pt x="38403" y="654"/>
                    <a:pt x="38756" y="654"/>
                  </a:cubicBezTo>
                  <a:cubicBezTo>
                    <a:pt x="38932" y="654"/>
                    <a:pt x="39104" y="656"/>
                    <a:pt x="39267" y="660"/>
                  </a:cubicBezTo>
                  <a:cubicBezTo>
                    <a:pt x="39755" y="683"/>
                    <a:pt x="40231" y="791"/>
                    <a:pt x="40684" y="969"/>
                  </a:cubicBezTo>
                  <a:cubicBezTo>
                    <a:pt x="41589" y="1350"/>
                    <a:pt x="42339" y="2053"/>
                    <a:pt x="42791" y="2922"/>
                  </a:cubicBezTo>
                  <a:cubicBezTo>
                    <a:pt x="43005" y="3362"/>
                    <a:pt x="43160" y="3827"/>
                    <a:pt x="43220" y="4315"/>
                  </a:cubicBezTo>
                  <a:cubicBezTo>
                    <a:pt x="43267" y="4791"/>
                    <a:pt x="43244" y="5351"/>
                    <a:pt x="43255" y="5875"/>
                  </a:cubicBezTo>
                  <a:lnTo>
                    <a:pt x="43279" y="9077"/>
                  </a:lnTo>
                  <a:cubicBezTo>
                    <a:pt x="43303" y="13352"/>
                    <a:pt x="43327" y="17626"/>
                    <a:pt x="43351" y="21900"/>
                  </a:cubicBezTo>
                  <a:cubicBezTo>
                    <a:pt x="43363" y="26329"/>
                    <a:pt x="43374" y="30771"/>
                    <a:pt x="43386" y="35212"/>
                  </a:cubicBezTo>
                  <a:cubicBezTo>
                    <a:pt x="43410" y="40117"/>
                    <a:pt x="43446" y="45022"/>
                    <a:pt x="43470" y="49916"/>
                  </a:cubicBezTo>
                  <a:cubicBezTo>
                    <a:pt x="43482" y="52368"/>
                    <a:pt x="43494" y="54821"/>
                    <a:pt x="43505" y="57274"/>
                  </a:cubicBezTo>
                  <a:cubicBezTo>
                    <a:pt x="43470" y="58500"/>
                    <a:pt x="43672" y="59762"/>
                    <a:pt x="43172" y="60869"/>
                  </a:cubicBezTo>
                  <a:cubicBezTo>
                    <a:pt x="42696" y="61989"/>
                    <a:pt x="41767" y="62882"/>
                    <a:pt x="40636" y="63298"/>
                  </a:cubicBezTo>
                  <a:cubicBezTo>
                    <a:pt x="40219" y="63453"/>
                    <a:pt x="39779" y="63548"/>
                    <a:pt x="39338" y="63572"/>
                  </a:cubicBezTo>
                  <a:cubicBezTo>
                    <a:pt x="39118" y="63584"/>
                    <a:pt x="38892" y="63587"/>
                    <a:pt x="38664" y="63587"/>
                  </a:cubicBezTo>
                  <a:cubicBezTo>
                    <a:pt x="38436" y="63587"/>
                    <a:pt x="38207" y="63584"/>
                    <a:pt x="37981" y="63584"/>
                  </a:cubicBezTo>
                  <a:cubicBezTo>
                    <a:pt x="37076" y="63596"/>
                    <a:pt x="36171" y="63596"/>
                    <a:pt x="35254" y="63596"/>
                  </a:cubicBezTo>
                  <a:cubicBezTo>
                    <a:pt x="33433" y="63608"/>
                    <a:pt x="31611" y="63620"/>
                    <a:pt x="29789" y="63632"/>
                  </a:cubicBezTo>
                  <a:cubicBezTo>
                    <a:pt x="23146" y="63667"/>
                    <a:pt x="16490" y="63703"/>
                    <a:pt x="9846" y="63739"/>
                  </a:cubicBezTo>
                  <a:cubicBezTo>
                    <a:pt x="8418" y="63739"/>
                    <a:pt x="7006" y="63765"/>
                    <a:pt x="5583" y="63765"/>
                  </a:cubicBezTo>
                  <a:cubicBezTo>
                    <a:pt x="5345" y="63765"/>
                    <a:pt x="5108" y="63764"/>
                    <a:pt x="4870" y="63763"/>
                  </a:cubicBezTo>
                  <a:cubicBezTo>
                    <a:pt x="3179" y="63679"/>
                    <a:pt x="1572" y="62608"/>
                    <a:pt x="881" y="61036"/>
                  </a:cubicBezTo>
                  <a:cubicBezTo>
                    <a:pt x="631" y="60488"/>
                    <a:pt x="464" y="59929"/>
                    <a:pt x="417" y="59345"/>
                  </a:cubicBezTo>
                  <a:cubicBezTo>
                    <a:pt x="406" y="59248"/>
                    <a:pt x="385" y="59140"/>
                    <a:pt x="372" y="59140"/>
                  </a:cubicBezTo>
                  <a:cubicBezTo>
                    <a:pt x="371" y="59140"/>
                    <a:pt x="370" y="59141"/>
                    <a:pt x="369" y="59143"/>
                  </a:cubicBezTo>
                  <a:cubicBezTo>
                    <a:pt x="345" y="59226"/>
                    <a:pt x="310" y="59345"/>
                    <a:pt x="321" y="59524"/>
                  </a:cubicBezTo>
                  <a:cubicBezTo>
                    <a:pt x="357" y="60346"/>
                    <a:pt x="643" y="61167"/>
                    <a:pt x="1095" y="61858"/>
                  </a:cubicBezTo>
                  <a:cubicBezTo>
                    <a:pt x="1845" y="63001"/>
                    <a:pt x="3096" y="63786"/>
                    <a:pt x="4441" y="63965"/>
                  </a:cubicBezTo>
                  <a:cubicBezTo>
                    <a:pt x="4820" y="64016"/>
                    <a:pt x="5171" y="64026"/>
                    <a:pt x="5515" y="64026"/>
                  </a:cubicBezTo>
                  <a:cubicBezTo>
                    <a:pt x="5728" y="64026"/>
                    <a:pt x="5937" y="64023"/>
                    <a:pt x="6149" y="64023"/>
                  </a:cubicBezTo>
                  <a:cubicBezTo>
                    <a:pt x="6230" y="64023"/>
                    <a:pt x="6312" y="64023"/>
                    <a:pt x="6394" y="64025"/>
                  </a:cubicBezTo>
                  <a:lnTo>
                    <a:pt x="8287" y="64013"/>
                  </a:lnTo>
                  <a:lnTo>
                    <a:pt x="30659" y="64048"/>
                  </a:lnTo>
                  <a:lnTo>
                    <a:pt x="39172" y="64048"/>
                  </a:lnTo>
                  <a:cubicBezTo>
                    <a:pt x="39314" y="64036"/>
                    <a:pt x="39457" y="64025"/>
                    <a:pt x="39588" y="64013"/>
                  </a:cubicBezTo>
                  <a:lnTo>
                    <a:pt x="40005" y="63953"/>
                  </a:lnTo>
                  <a:cubicBezTo>
                    <a:pt x="41088" y="63739"/>
                    <a:pt x="42089" y="63155"/>
                    <a:pt x="42791" y="62298"/>
                  </a:cubicBezTo>
                  <a:cubicBezTo>
                    <a:pt x="43553" y="61405"/>
                    <a:pt x="43946" y="60238"/>
                    <a:pt x="43934" y="59084"/>
                  </a:cubicBezTo>
                  <a:lnTo>
                    <a:pt x="43922" y="55821"/>
                  </a:lnTo>
                  <a:lnTo>
                    <a:pt x="43898" y="49308"/>
                  </a:lnTo>
                  <a:lnTo>
                    <a:pt x="43898" y="36247"/>
                  </a:lnTo>
                  <a:lnTo>
                    <a:pt x="43898" y="32437"/>
                  </a:lnTo>
                  <a:lnTo>
                    <a:pt x="43875" y="14364"/>
                  </a:lnTo>
                  <a:lnTo>
                    <a:pt x="43875" y="7589"/>
                  </a:lnTo>
                  <a:lnTo>
                    <a:pt x="43875" y="5898"/>
                  </a:lnTo>
                  <a:cubicBezTo>
                    <a:pt x="43863" y="5327"/>
                    <a:pt x="43898" y="4779"/>
                    <a:pt x="43827" y="4172"/>
                  </a:cubicBezTo>
                  <a:cubicBezTo>
                    <a:pt x="43672" y="2993"/>
                    <a:pt x="43065" y="1874"/>
                    <a:pt x="42148" y="1112"/>
                  </a:cubicBezTo>
                  <a:cubicBezTo>
                    <a:pt x="41684" y="731"/>
                    <a:pt x="41160" y="445"/>
                    <a:pt x="40600" y="255"/>
                  </a:cubicBezTo>
                  <a:cubicBezTo>
                    <a:pt x="40080" y="78"/>
                    <a:pt x="39508" y="4"/>
                    <a:pt x="38971" y="4"/>
                  </a:cubicBezTo>
                  <a:cubicBezTo>
                    <a:pt x="38931" y="4"/>
                    <a:pt x="38890" y="4"/>
                    <a:pt x="38850" y="5"/>
                  </a:cubicBezTo>
                  <a:lnTo>
                    <a:pt x="5501" y="5"/>
                  </a:lnTo>
                  <a:cubicBezTo>
                    <a:pt x="5434" y="2"/>
                    <a:pt x="5365" y="0"/>
                    <a:pt x="5295" y="0"/>
                  </a:cubicBezTo>
                  <a:close/>
                </a:path>
              </a:pathLst>
            </a:custGeom>
            <a:solidFill>
              <a:srgbClr val="69E781"/>
            </a:solidFill>
            <a:ln>
              <a:solidFill>
                <a:srgbClr val="33CCC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28" name="Google Shape;1734;p34"/>
            <p:cNvSpPr txBox="1"/>
            <p:nvPr/>
          </p:nvSpPr>
          <p:spPr>
            <a:xfrm>
              <a:off x="6644160" y="3966238"/>
              <a:ext cx="1440000" cy="42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00" dirty="0">
                  <a:solidFill>
                    <a:srgbClr val="7030A0"/>
                  </a:solidFill>
                  <a:latin typeface="Fira Sans Extra Condensed Medium"/>
                  <a:ea typeface="Fira Sans Extra Condensed Medium"/>
                  <a:cs typeface="Fira Sans Extra Condensed Medium"/>
                  <a:sym typeface="Fira Sans Extra Condensed Medium"/>
                </a:rPr>
                <a:t>2005</a:t>
              </a:r>
              <a:endParaRPr sz="1700" dirty="0">
                <a:solidFill>
                  <a:srgbClr val="7030A0"/>
                </a:solidFill>
                <a:latin typeface="Fira Sans Extra Condensed Medium"/>
                <a:ea typeface="Fira Sans Extra Condensed Medium"/>
                <a:cs typeface="Fira Sans Extra Condensed Medium"/>
                <a:sym typeface="Fira Sans Extra Condensed Medium"/>
              </a:endParaRPr>
            </a:p>
          </p:txBody>
        </p:sp>
        <p:sp>
          <p:nvSpPr>
            <p:cNvPr id="529" name="Google Shape;1735;p34"/>
            <p:cNvSpPr txBox="1"/>
            <p:nvPr/>
          </p:nvSpPr>
          <p:spPr>
            <a:xfrm>
              <a:off x="6854010" y="2536151"/>
              <a:ext cx="1020300" cy="112527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200" dirty="0">
                  <a:solidFill>
                    <a:srgbClr val="434343"/>
                  </a:solidFill>
                  <a:latin typeface="Roboto"/>
                  <a:ea typeface="Roboto"/>
                  <a:cs typeface="Roboto"/>
                  <a:sym typeface="Roboto"/>
                </a:rPr>
                <a:t>Ley N°20.005 Tipifíca y sanciona el Acoso Sexual</a:t>
              </a:r>
              <a:endParaRPr sz="1200" dirty="0">
                <a:solidFill>
                  <a:srgbClr val="434343"/>
                </a:solidFill>
                <a:latin typeface="Roboto"/>
                <a:ea typeface="Roboto"/>
                <a:cs typeface="Roboto"/>
                <a:sym typeface="Roboto"/>
              </a:endParaRPr>
            </a:p>
          </p:txBody>
        </p:sp>
      </p:grpSp>
      <p:grpSp>
        <p:nvGrpSpPr>
          <p:cNvPr id="530" name="Google Shape;1656;p34"/>
          <p:cNvGrpSpPr/>
          <p:nvPr/>
        </p:nvGrpSpPr>
        <p:grpSpPr>
          <a:xfrm>
            <a:off x="1403248" y="4377562"/>
            <a:ext cx="786725" cy="888200"/>
            <a:chOff x="4182650" y="2194400"/>
            <a:chExt cx="786725" cy="888200"/>
          </a:xfrm>
        </p:grpSpPr>
        <p:sp>
          <p:nvSpPr>
            <p:cNvPr id="531" name="Google Shape;1657;p34"/>
            <p:cNvSpPr/>
            <p:nvPr/>
          </p:nvSpPr>
          <p:spPr>
            <a:xfrm>
              <a:off x="4182650" y="2194400"/>
              <a:ext cx="786725" cy="888200"/>
            </a:xfrm>
            <a:custGeom>
              <a:avLst/>
              <a:gdLst/>
              <a:ahLst/>
              <a:cxnLst/>
              <a:rect l="l" t="t" r="r" b="b"/>
              <a:pathLst>
                <a:path w="31469" h="35528" extrusionOk="0">
                  <a:moveTo>
                    <a:pt x="21784" y="0"/>
                  </a:moveTo>
                  <a:cubicBezTo>
                    <a:pt x="21429" y="0"/>
                    <a:pt x="21069" y="3"/>
                    <a:pt x="20706" y="12"/>
                  </a:cubicBezTo>
                  <a:cubicBezTo>
                    <a:pt x="20075" y="12"/>
                    <a:pt x="19444" y="24"/>
                    <a:pt x="18801" y="36"/>
                  </a:cubicBezTo>
                  <a:cubicBezTo>
                    <a:pt x="18503" y="36"/>
                    <a:pt x="18134" y="36"/>
                    <a:pt x="17777" y="107"/>
                  </a:cubicBezTo>
                  <a:cubicBezTo>
                    <a:pt x="17432" y="178"/>
                    <a:pt x="17086" y="297"/>
                    <a:pt x="16777" y="464"/>
                  </a:cubicBezTo>
                  <a:cubicBezTo>
                    <a:pt x="16146" y="809"/>
                    <a:pt x="15622" y="1333"/>
                    <a:pt x="15288" y="1964"/>
                  </a:cubicBezTo>
                  <a:cubicBezTo>
                    <a:pt x="15122" y="2274"/>
                    <a:pt x="15015" y="2619"/>
                    <a:pt x="14943" y="2976"/>
                  </a:cubicBezTo>
                  <a:cubicBezTo>
                    <a:pt x="14919" y="3143"/>
                    <a:pt x="14895" y="3322"/>
                    <a:pt x="14895" y="3500"/>
                  </a:cubicBezTo>
                  <a:cubicBezTo>
                    <a:pt x="14884" y="3691"/>
                    <a:pt x="14895" y="3834"/>
                    <a:pt x="14884" y="3988"/>
                  </a:cubicBezTo>
                  <a:lnTo>
                    <a:pt x="14907" y="6643"/>
                  </a:lnTo>
                  <a:cubicBezTo>
                    <a:pt x="14919" y="9346"/>
                    <a:pt x="14931" y="12037"/>
                    <a:pt x="14943" y="14740"/>
                  </a:cubicBezTo>
                  <a:cubicBezTo>
                    <a:pt x="14979" y="17383"/>
                    <a:pt x="15015" y="20026"/>
                    <a:pt x="15050" y="22681"/>
                  </a:cubicBezTo>
                  <a:cubicBezTo>
                    <a:pt x="15062" y="24050"/>
                    <a:pt x="15074" y="25431"/>
                    <a:pt x="15074" y="26801"/>
                  </a:cubicBezTo>
                  <a:cubicBezTo>
                    <a:pt x="15098" y="28313"/>
                    <a:pt x="15122" y="29837"/>
                    <a:pt x="15146" y="31349"/>
                  </a:cubicBezTo>
                  <a:cubicBezTo>
                    <a:pt x="15146" y="31730"/>
                    <a:pt x="15169" y="32111"/>
                    <a:pt x="15134" y="32480"/>
                  </a:cubicBezTo>
                  <a:cubicBezTo>
                    <a:pt x="15086" y="32837"/>
                    <a:pt x="14979" y="33206"/>
                    <a:pt x="14812" y="33528"/>
                  </a:cubicBezTo>
                  <a:cubicBezTo>
                    <a:pt x="14467" y="34183"/>
                    <a:pt x="13872" y="34706"/>
                    <a:pt x="13181" y="34968"/>
                  </a:cubicBezTo>
                  <a:cubicBezTo>
                    <a:pt x="12919" y="35076"/>
                    <a:pt x="12657" y="35123"/>
                    <a:pt x="12383" y="35159"/>
                  </a:cubicBezTo>
                  <a:cubicBezTo>
                    <a:pt x="12109" y="35183"/>
                    <a:pt x="11824" y="35183"/>
                    <a:pt x="11550" y="35183"/>
                  </a:cubicBezTo>
                  <a:lnTo>
                    <a:pt x="9859" y="35218"/>
                  </a:lnTo>
                  <a:cubicBezTo>
                    <a:pt x="7799" y="35242"/>
                    <a:pt x="5740" y="35266"/>
                    <a:pt x="3680" y="35290"/>
                  </a:cubicBezTo>
                  <a:cubicBezTo>
                    <a:pt x="2656" y="35314"/>
                    <a:pt x="1632" y="35337"/>
                    <a:pt x="596" y="35361"/>
                  </a:cubicBezTo>
                  <a:cubicBezTo>
                    <a:pt x="417" y="35361"/>
                    <a:pt x="251" y="35397"/>
                    <a:pt x="72" y="35409"/>
                  </a:cubicBezTo>
                  <a:cubicBezTo>
                    <a:pt x="36" y="35421"/>
                    <a:pt x="1" y="35433"/>
                    <a:pt x="13" y="35445"/>
                  </a:cubicBezTo>
                  <a:cubicBezTo>
                    <a:pt x="36" y="35457"/>
                    <a:pt x="72" y="35492"/>
                    <a:pt x="132" y="35492"/>
                  </a:cubicBezTo>
                  <a:cubicBezTo>
                    <a:pt x="358" y="35504"/>
                    <a:pt x="608" y="35516"/>
                    <a:pt x="846" y="35516"/>
                  </a:cubicBezTo>
                  <a:lnTo>
                    <a:pt x="3204" y="35504"/>
                  </a:lnTo>
                  <a:lnTo>
                    <a:pt x="10121" y="35516"/>
                  </a:lnTo>
                  <a:cubicBezTo>
                    <a:pt x="10764" y="35528"/>
                    <a:pt x="11395" y="35528"/>
                    <a:pt x="12038" y="35528"/>
                  </a:cubicBezTo>
                  <a:cubicBezTo>
                    <a:pt x="12383" y="35516"/>
                    <a:pt x="12729" y="35480"/>
                    <a:pt x="13062" y="35373"/>
                  </a:cubicBezTo>
                  <a:cubicBezTo>
                    <a:pt x="13383" y="35266"/>
                    <a:pt x="13693" y="35123"/>
                    <a:pt x="13979" y="34921"/>
                  </a:cubicBezTo>
                  <a:cubicBezTo>
                    <a:pt x="14574" y="34504"/>
                    <a:pt x="15038" y="33921"/>
                    <a:pt x="15276" y="33230"/>
                  </a:cubicBezTo>
                  <a:cubicBezTo>
                    <a:pt x="15396" y="32897"/>
                    <a:pt x="15467" y="32540"/>
                    <a:pt x="15467" y="32182"/>
                  </a:cubicBezTo>
                  <a:cubicBezTo>
                    <a:pt x="15479" y="31825"/>
                    <a:pt x="15467" y="31504"/>
                    <a:pt x="15467" y="31158"/>
                  </a:cubicBezTo>
                  <a:cubicBezTo>
                    <a:pt x="15467" y="29813"/>
                    <a:pt x="15467" y="28468"/>
                    <a:pt x="15467" y="27122"/>
                  </a:cubicBezTo>
                  <a:lnTo>
                    <a:pt x="15467" y="25943"/>
                  </a:lnTo>
                  <a:lnTo>
                    <a:pt x="15443" y="20348"/>
                  </a:lnTo>
                  <a:lnTo>
                    <a:pt x="15443" y="11954"/>
                  </a:lnTo>
                  <a:lnTo>
                    <a:pt x="15443" y="4298"/>
                  </a:lnTo>
                  <a:cubicBezTo>
                    <a:pt x="15443" y="3953"/>
                    <a:pt x="15431" y="3595"/>
                    <a:pt x="15467" y="3286"/>
                  </a:cubicBezTo>
                  <a:cubicBezTo>
                    <a:pt x="15503" y="2964"/>
                    <a:pt x="15598" y="2643"/>
                    <a:pt x="15729" y="2357"/>
                  </a:cubicBezTo>
                  <a:cubicBezTo>
                    <a:pt x="15991" y="1762"/>
                    <a:pt x="16467" y="1274"/>
                    <a:pt x="17027" y="952"/>
                  </a:cubicBezTo>
                  <a:cubicBezTo>
                    <a:pt x="17277" y="821"/>
                    <a:pt x="17551" y="714"/>
                    <a:pt x="17824" y="655"/>
                  </a:cubicBezTo>
                  <a:cubicBezTo>
                    <a:pt x="18110" y="595"/>
                    <a:pt x="18384" y="583"/>
                    <a:pt x="18682" y="583"/>
                  </a:cubicBezTo>
                  <a:lnTo>
                    <a:pt x="20491" y="595"/>
                  </a:lnTo>
                  <a:lnTo>
                    <a:pt x="24087" y="655"/>
                  </a:lnTo>
                  <a:cubicBezTo>
                    <a:pt x="24575" y="667"/>
                    <a:pt x="25087" y="667"/>
                    <a:pt x="25540" y="714"/>
                  </a:cubicBezTo>
                  <a:cubicBezTo>
                    <a:pt x="26379" y="792"/>
                    <a:pt x="27212" y="830"/>
                    <a:pt x="28044" y="830"/>
                  </a:cubicBezTo>
                  <a:cubicBezTo>
                    <a:pt x="28876" y="830"/>
                    <a:pt x="29707" y="792"/>
                    <a:pt x="30540" y="714"/>
                  </a:cubicBezTo>
                  <a:cubicBezTo>
                    <a:pt x="30588" y="714"/>
                    <a:pt x="30636" y="714"/>
                    <a:pt x="30695" y="702"/>
                  </a:cubicBezTo>
                  <a:cubicBezTo>
                    <a:pt x="31040" y="690"/>
                    <a:pt x="31350" y="655"/>
                    <a:pt x="31409" y="559"/>
                  </a:cubicBezTo>
                  <a:cubicBezTo>
                    <a:pt x="31469" y="476"/>
                    <a:pt x="31338" y="393"/>
                    <a:pt x="31028" y="345"/>
                  </a:cubicBezTo>
                  <a:cubicBezTo>
                    <a:pt x="30624" y="286"/>
                    <a:pt x="30183" y="238"/>
                    <a:pt x="29731" y="202"/>
                  </a:cubicBezTo>
                  <a:cubicBezTo>
                    <a:pt x="28278" y="71"/>
                    <a:pt x="26766" y="36"/>
                    <a:pt x="24980" y="24"/>
                  </a:cubicBezTo>
                  <a:cubicBezTo>
                    <a:pt x="24863" y="25"/>
                    <a:pt x="24744" y="25"/>
                    <a:pt x="24623" y="25"/>
                  </a:cubicBezTo>
                  <a:cubicBezTo>
                    <a:pt x="23757" y="25"/>
                    <a:pt x="22791" y="0"/>
                    <a:pt x="21784"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32" name="Google Shape;1658;p34"/>
            <p:cNvSpPr/>
            <p:nvPr/>
          </p:nvSpPr>
          <p:spPr>
            <a:xfrm>
              <a:off x="4519900" y="2569350"/>
              <a:ext cx="83975" cy="70350"/>
            </a:xfrm>
            <a:custGeom>
              <a:avLst/>
              <a:gdLst/>
              <a:ahLst/>
              <a:cxnLst/>
              <a:rect l="l" t="t" r="r" b="b"/>
              <a:pathLst>
                <a:path w="3359" h="2814" extrusionOk="0">
                  <a:moveTo>
                    <a:pt x="1715" y="1"/>
                  </a:moveTo>
                  <a:cubicBezTo>
                    <a:pt x="1673" y="1"/>
                    <a:pt x="1632" y="21"/>
                    <a:pt x="1608" y="63"/>
                  </a:cubicBezTo>
                  <a:lnTo>
                    <a:pt x="48" y="2587"/>
                  </a:lnTo>
                  <a:cubicBezTo>
                    <a:pt x="1" y="2671"/>
                    <a:pt x="60" y="2778"/>
                    <a:pt x="155" y="2778"/>
                  </a:cubicBezTo>
                  <a:lnTo>
                    <a:pt x="1679" y="2802"/>
                  </a:lnTo>
                  <a:lnTo>
                    <a:pt x="3203" y="2814"/>
                  </a:lnTo>
                  <a:cubicBezTo>
                    <a:pt x="3299" y="2814"/>
                    <a:pt x="3358" y="2718"/>
                    <a:pt x="3310" y="2635"/>
                  </a:cubicBezTo>
                  <a:lnTo>
                    <a:pt x="1822" y="63"/>
                  </a:lnTo>
                  <a:cubicBezTo>
                    <a:pt x="1798" y="21"/>
                    <a:pt x="1757" y="1"/>
                    <a:pt x="1715"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47245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ANNER PP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824030"/>
          </a:xfrm>
          <a:prstGeom prst="rect">
            <a:avLst/>
          </a:prstGeom>
        </p:spPr>
      </p:pic>
      <p:pic>
        <p:nvPicPr>
          <p:cNvPr id="10" name="Google Shape;156;p6"/>
          <p:cNvPicPr preferRelativeResize="0"/>
          <p:nvPr/>
        </p:nvPicPr>
        <p:blipFill rotWithShape="1">
          <a:blip r:embed="rId3">
            <a:alphaModFix/>
          </a:blip>
          <a:srcRect/>
          <a:stretch/>
        </p:blipFill>
        <p:spPr>
          <a:xfrm>
            <a:off x="467544" y="0"/>
            <a:ext cx="3046320" cy="260648"/>
          </a:xfrm>
          <a:prstGeom prst="rect">
            <a:avLst/>
          </a:prstGeom>
          <a:noFill/>
          <a:ln>
            <a:noFill/>
          </a:ln>
        </p:spPr>
      </p:pic>
      <p:sp>
        <p:nvSpPr>
          <p:cNvPr id="7" name="Rectángulo redondeado 6"/>
          <p:cNvSpPr/>
          <p:nvPr/>
        </p:nvSpPr>
        <p:spPr>
          <a:xfrm>
            <a:off x="963039" y="4033891"/>
            <a:ext cx="1789162" cy="83581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CL" b="1" dirty="0"/>
              <a:t>Maltrato laboral</a:t>
            </a:r>
          </a:p>
        </p:txBody>
      </p:sp>
      <p:sp>
        <p:nvSpPr>
          <p:cNvPr id="8" name="Rectángulo redondeado 7"/>
          <p:cNvSpPr/>
          <p:nvPr/>
        </p:nvSpPr>
        <p:spPr>
          <a:xfrm>
            <a:off x="3742201" y="3923234"/>
            <a:ext cx="1914525" cy="78965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CL" b="1" dirty="0"/>
              <a:t>Acoso Laboral</a:t>
            </a:r>
          </a:p>
        </p:txBody>
      </p:sp>
      <p:sp>
        <p:nvSpPr>
          <p:cNvPr id="9" name="Rectángulo redondeado 8"/>
          <p:cNvSpPr/>
          <p:nvPr/>
        </p:nvSpPr>
        <p:spPr>
          <a:xfrm>
            <a:off x="6502788" y="4074547"/>
            <a:ext cx="1775451" cy="795164"/>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s-CL" b="1" dirty="0"/>
              <a:t>Acoso Sexual</a:t>
            </a:r>
          </a:p>
        </p:txBody>
      </p:sp>
      <p:sp>
        <p:nvSpPr>
          <p:cNvPr id="11" name="Elipse 10"/>
          <p:cNvSpPr/>
          <p:nvPr/>
        </p:nvSpPr>
        <p:spPr>
          <a:xfrm>
            <a:off x="3236655" y="5369158"/>
            <a:ext cx="2925616" cy="1027685"/>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L" sz="1600" b="1" dirty="0"/>
              <a:t>ACTOS QUE VAN EN CONTRA DE LA DIGNIDAD HUMANA</a:t>
            </a:r>
          </a:p>
        </p:txBody>
      </p:sp>
      <p:cxnSp>
        <p:nvCxnSpPr>
          <p:cNvPr id="12" name="Conector recto de flecha 11"/>
          <p:cNvCxnSpPr>
            <a:stCxn id="9" idx="2"/>
          </p:cNvCxnSpPr>
          <p:nvPr/>
        </p:nvCxnSpPr>
        <p:spPr>
          <a:xfrm flipH="1">
            <a:off x="5974152" y="4869711"/>
            <a:ext cx="1416362" cy="6381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ector recto de flecha 12"/>
          <p:cNvCxnSpPr>
            <a:stCxn id="8" idx="2"/>
          </p:cNvCxnSpPr>
          <p:nvPr/>
        </p:nvCxnSpPr>
        <p:spPr>
          <a:xfrm>
            <a:off x="4699464" y="4712886"/>
            <a:ext cx="0" cy="5651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Conector recto de flecha 13"/>
          <p:cNvCxnSpPr>
            <a:stCxn id="7" idx="2"/>
          </p:cNvCxnSpPr>
          <p:nvPr/>
        </p:nvCxnSpPr>
        <p:spPr>
          <a:xfrm>
            <a:off x="1857620" y="4869710"/>
            <a:ext cx="1596036" cy="6263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Rectángulo 15"/>
          <p:cNvSpPr/>
          <p:nvPr/>
        </p:nvSpPr>
        <p:spPr>
          <a:xfrm>
            <a:off x="2857500" y="1141728"/>
            <a:ext cx="5902105" cy="2277547"/>
          </a:xfrm>
          <a:prstGeom prst="rect">
            <a:avLst/>
          </a:prstGeom>
        </p:spPr>
        <p:txBody>
          <a:bodyPr wrap="square">
            <a:spAutoFit/>
          </a:bodyPr>
          <a:lstStyle/>
          <a:p>
            <a:pPr algn="just"/>
            <a:r>
              <a:rPr lang="es-CL" sz="1600" dirty="0">
                <a:solidFill>
                  <a:schemeClr val="tx2"/>
                </a:solidFill>
                <a:latin typeface="gobCL"/>
              </a:rPr>
              <a:t>Surge desde la necesidad del Ministerio de Salud de contar con un </a:t>
            </a:r>
            <a:r>
              <a:rPr lang="es-CL" sz="1600" b="1" dirty="0">
                <a:solidFill>
                  <a:schemeClr val="tx2"/>
                </a:solidFill>
                <a:latin typeface="gobCL"/>
              </a:rPr>
              <a:t>mecanismo formal </a:t>
            </a:r>
            <a:r>
              <a:rPr lang="es-CL" sz="1600" dirty="0">
                <a:solidFill>
                  <a:schemeClr val="tx2"/>
                </a:solidFill>
                <a:latin typeface="gobCL"/>
              </a:rPr>
              <a:t>que se ajuste a la normativa legal vigente relacionada con acoso laboral y sexual, así como también de la necesidad de responder a la obligación de mantener una vía de curso efectiva ante las denuncias de cualquier acto que atente contra la dignidad de las personas en los ambientes de trabajo. </a:t>
            </a:r>
          </a:p>
          <a:p>
            <a:pPr algn="just"/>
            <a:endParaRPr lang="es-CL" sz="1600" dirty="0">
              <a:solidFill>
                <a:schemeClr val="tx2"/>
              </a:solidFill>
              <a:latin typeface="gobCL"/>
            </a:endParaRPr>
          </a:p>
          <a:p>
            <a:pPr algn="just"/>
            <a:endParaRPr lang="es-CL" sz="1400" dirty="0">
              <a:solidFill>
                <a:schemeClr val="tx2"/>
              </a:solidFill>
              <a:latin typeface="gobCL"/>
            </a:endParaRPr>
          </a:p>
        </p:txBody>
      </p:sp>
      <p:sp>
        <p:nvSpPr>
          <p:cNvPr id="3" name="CuadroTexto 2"/>
          <p:cNvSpPr txBox="1"/>
          <p:nvPr/>
        </p:nvSpPr>
        <p:spPr>
          <a:xfrm>
            <a:off x="520894" y="3419275"/>
            <a:ext cx="8238711" cy="379379"/>
          </a:xfrm>
          <a:prstGeom prst="rect">
            <a:avLst/>
          </a:prstGeom>
          <a:noFill/>
        </p:spPr>
        <p:txBody>
          <a:bodyPr wrap="square" rtlCol="0">
            <a:spAutoFit/>
          </a:bodyPr>
          <a:lstStyle/>
          <a:p>
            <a:r>
              <a:rPr lang="es-CL" b="1" dirty="0">
                <a:solidFill>
                  <a:srgbClr val="0070C0"/>
                </a:solidFill>
              </a:rPr>
              <a:t>LAS CONDUCTAS QUE SE ABORDAN EN EL PROCEDIMIENTO SON LAS SIGUIENTES</a:t>
            </a:r>
            <a:r>
              <a:rPr lang="es-CL" dirty="0"/>
              <a:t>:</a:t>
            </a:r>
          </a:p>
        </p:txBody>
      </p:sp>
      <p:pic>
        <p:nvPicPr>
          <p:cNvPr id="17" name="Imagen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83" y="428829"/>
            <a:ext cx="3605062" cy="3605062"/>
          </a:xfrm>
          <a:prstGeom prst="rect">
            <a:avLst/>
          </a:prstGeom>
        </p:spPr>
      </p:pic>
    </p:spTree>
    <p:extLst>
      <p:ext uri="{BB962C8B-B14F-4D97-AF65-F5344CB8AC3E}">
        <p14:creationId xmlns:p14="http://schemas.microsoft.com/office/powerpoint/2010/main" val="3484267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2266</Words>
  <Application>Microsoft Office PowerPoint</Application>
  <PresentationFormat>Presentación en pantalla (4:3)</PresentationFormat>
  <Paragraphs>175</Paragraphs>
  <Slides>24</Slides>
  <Notes>2</Notes>
  <HiddenSlides>7</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24</vt:i4>
      </vt:variant>
    </vt:vector>
  </HeadingPairs>
  <TitlesOfParts>
    <vt:vector size="34" baseType="lpstr">
      <vt:lpstr>Arial</vt:lpstr>
      <vt:lpstr>Calibri</vt:lpstr>
      <vt:lpstr>Calibri Light</vt:lpstr>
      <vt:lpstr>Candara</vt:lpstr>
      <vt:lpstr>Fira Sans Extra Condensed Medium</vt:lpstr>
      <vt:lpstr>gobCL</vt:lpstr>
      <vt:lpstr>Roboto</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cdv</dc:creator>
  <cp:lastModifiedBy>Julio Antonio Salgado Miranda</cp:lastModifiedBy>
  <cp:revision>64</cp:revision>
  <dcterms:created xsi:type="dcterms:W3CDTF">2022-04-13T13:18:49Z</dcterms:created>
  <dcterms:modified xsi:type="dcterms:W3CDTF">2022-07-05T22:37:28Z</dcterms:modified>
</cp:coreProperties>
</file>