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8"/>
  </p:handoutMasterIdLst>
  <p:sldIdLst>
    <p:sldId id="256" r:id="rId2"/>
    <p:sldId id="257" r:id="rId3"/>
    <p:sldId id="258" r:id="rId4"/>
    <p:sldId id="259" r:id="rId5"/>
    <p:sldId id="260" r:id="rId6"/>
    <p:sldId id="261" r:id="rId7"/>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85" d="100"/>
          <a:sy n="85" d="100"/>
        </p:scale>
        <p:origin x="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sz="quarter" idx="1"/>
          </p:nvPr>
        </p:nvSpPr>
        <p:spPr>
          <a:xfrm>
            <a:off x="3884613" y="0"/>
            <a:ext cx="2971800" cy="466725"/>
          </a:xfrm>
          <a:prstGeom prst="rect">
            <a:avLst/>
          </a:prstGeom>
        </p:spPr>
        <p:txBody>
          <a:bodyPr vert="horz" lIns="91440" tIns="45720" rIns="91440" bIns="45720" rtlCol="0"/>
          <a:lstStyle>
            <a:lvl1pPr algn="r">
              <a:defRPr sz="1200"/>
            </a:lvl1pPr>
          </a:lstStyle>
          <a:p>
            <a:fld id="{900EBCAD-E8D1-47EB-9466-298A1300670B}" type="datetimeFigureOut">
              <a:rPr lang="es-CL" smtClean="0"/>
              <a:t>25-10-2022</a:t>
            </a:fld>
            <a:endParaRPr lang="es-CL"/>
          </a:p>
        </p:txBody>
      </p:sp>
      <p:sp>
        <p:nvSpPr>
          <p:cNvPr id="4" name="Marcador de pie de página 3"/>
          <p:cNvSpPr>
            <a:spLocks noGrp="1"/>
          </p:cNvSpPr>
          <p:nvPr>
            <p:ph type="ftr" sz="quarter" idx="2"/>
          </p:nvPr>
        </p:nvSpPr>
        <p:spPr>
          <a:xfrm>
            <a:off x="0" y="8829675"/>
            <a:ext cx="2971800" cy="466725"/>
          </a:xfrm>
          <a:prstGeom prst="rect">
            <a:avLst/>
          </a:prstGeom>
        </p:spPr>
        <p:txBody>
          <a:bodyPr vert="horz" lIns="91440" tIns="45720" rIns="91440" bIns="45720" rtlCol="0" anchor="b"/>
          <a:lstStyle>
            <a:lvl1pPr algn="l">
              <a:defRPr sz="1200"/>
            </a:lvl1pPr>
          </a:lstStyle>
          <a:p>
            <a:endParaRPr lang="es-CL"/>
          </a:p>
        </p:txBody>
      </p:sp>
      <p:sp>
        <p:nvSpPr>
          <p:cNvPr id="5" name="Marcador de número de diapositiva 4"/>
          <p:cNvSpPr>
            <a:spLocks noGrp="1"/>
          </p:cNvSpPr>
          <p:nvPr>
            <p:ph type="sldNum" sz="quarter" idx="3"/>
          </p:nvPr>
        </p:nvSpPr>
        <p:spPr>
          <a:xfrm>
            <a:off x="3884613" y="8829675"/>
            <a:ext cx="2971800" cy="466725"/>
          </a:xfrm>
          <a:prstGeom prst="rect">
            <a:avLst/>
          </a:prstGeom>
        </p:spPr>
        <p:txBody>
          <a:bodyPr vert="horz" lIns="91440" tIns="45720" rIns="91440" bIns="45720" rtlCol="0" anchor="b"/>
          <a:lstStyle>
            <a:lvl1pPr algn="r">
              <a:defRPr sz="1200"/>
            </a:lvl1pPr>
          </a:lstStyle>
          <a:p>
            <a:fld id="{C07F1D63-6873-4044-A93B-519E2D0138B3}" type="slidenum">
              <a:rPr lang="es-CL" smtClean="0"/>
              <a:t>‹Nº›</a:t>
            </a:fld>
            <a:endParaRPr lang="es-CL"/>
          </a:p>
        </p:txBody>
      </p:sp>
    </p:spTree>
    <p:extLst>
      <p:ext uri="{BB962C8B-B14F-4D97-AF65-F5344CB8AC3E}">
        <p14:creationId xmlns:p14="http://schemas.microsoft.com/office/powerpoint/2010/main" val="13189873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10/25/2022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10/25/2022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CL" dirty="0" smtClean="0"/>
              <a:t>CUENTA TESORERIA</a:t>
            </a:r>
            <a:br>
              <a:rPr lang="es-CL" dirty="0" smtClean="0"/>
            </a:br>
            <a:r>
              <a:rPr lang="es-CL" dirty="0" smtClean="0"/>
              <a:t>CONFEDERACION FENATS</a:t>
            </a:r>
            <a:br>
              <a:rPr lang="es-CL" dirty="0" smtClean="0"/>
            </a:br>
            <a:r>
              <a:rPr lang="es-CL" dirty="0" smtClean="0"/>
              <a:t>NACIONAL</a:t>
            </a:r>
            <a:endParaRPr lang="es-CL" dirty="0"/>
          </a:p>
        </p:txBody>
      </p:sp>
      <p:sp>
        <p:nvSpPr>
          <p:cNvPr id="3" name="Subtítulo 2"/>
          <p:cNvSpPr>
            <a:spLocks noGrp="1"/>
          </p:cNvSpPr>
          <p:nvPr>
            <p:ph type="subTitle" idx="1"/>
          </p:nvPr>
        </p:nvSpPr>
        <p:spPr/>
        <p:txBody>
          <a:bodyPr>
            <a:normAutofit lnSpcReduction="10000"/>
          </a:bodyPr>
          <a:lstStyle/>
          <a:p>
            <a:r>
              <a:rPr lang="es-CL" dirty="0" smtClean="0"/>
              <a:t>1er. </a:t>
            </a:r>
            <a:r>
              <a:rPr lang="es-CL" dirty="0"/>
              <a:t>S</a:t>
            </a:r>
            <a:r>
              <a:rPr lang="es-CL" dirty="0" smtClean="0"/>
              <a:t>emestre</a:t>
            </a:r>
          </a:p>
          <a:p>
            <a:r>
              <a:rPr lang="es-CL" dirty="0" smtClean="0"/>
              <a:t>FEBRERO 2022</a:t>
            </a:r>
          </a:p>
          <a:p>
            <a:r>
              <a:rPr lang="es-CL" dirty="0" smtClean="0"/>
              <a:t>JULIO 2022</a:t>
            </a:r>
            <a:endParaRPr lang="es-CL" dirty="0"/>
          </a:p>
        </p:txBody>
      </p:sp>
    </p:spTree>
    <p:extLst>
      <p:ext uri="{BB962C8B-B14F-4D97-AF65-F5344CB8AC3E}">
        <p14:creationId xmlns:p14="http://schemas.microsoft.com/office/powerpoint/2010/main" val="185967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Entrega 26 enero </a:t>
            </a:r>
            <a:r>
              <a:rPr lang="es-CL" dirty="0" err="1" smtClean="0"/>
              <a:t>Tesoreria</a:t>
            </a:r>
            <a:r>
              <a:rPr lang="es-CL" dirty="0" smtClean="0"/>
              <a:t> periodo 2019-2022</a:t>
            </a:r>
            <a:endParaRPr lang="es-CL" dirty="0"/>
          </a:p>
        </p:txBody>
      </p:sp>
      <p:sp>
        <p:nvSpPr>
          <p:cNvPr id="3" name="Marcador de contenido 2"/>
          <p:cNvSpPr>
            <a:spLocks noGrp="1"/>
          </p:cNvSpPr>
          <p:nvPr>
            <p:ph idx="1"/>
          </p:nvPr>
        </p:nvSpPr>
        <p:spPr/>
        <p:txBody>
          <a:bodyPr/>
          <a:lstStyle/>
          <a:p>
            <a:endParaRPr lang="es-CL" dirty="0" smtClean="0"/>
          </a:p>
          <a:p>
            <a:r>
              <a:rPr lang="es-CL" dirty="0" smtClean="0"/>
              <a:t>El </a:t>
            </a:r>
            <a:r>
              <a:rPr lang="es-CL" dirty="0" err="1" smtClean="0"/>
              <a:t>dia</a:t>
            </a:r>
            <a:r>
              <a:rPr lang="es-CL" dirty="0" smtClean="0"/>
              <a:t> 26 de Enero, se constituye Directorio Confederación Fenats Nacional periodo 2022-2025.</a:t>
            </a:r>
          </a:p>
          <a:p>
            <a:pPr marL="0" indent="0">
              <a:buNone/>
            </a:pPr>
            <a:endParaRPr lang="es-CL" dirty="0" smtClean="0"/>
          </a:p>
          <a:p>
            <a:r>
              <a:rPr lang="es-CL" dirty="0" smtClean="0"/>
              <a:t>Se recibe carpeta con Abono del mes de enero (ingresos) de $ 20,650,805 (veinte millones seiscientos cincuenta mil ochocientos cinco pesos).</a:t>
            </a:r>
          </a:p>
          <a:p>
            <a:pPr marL="0" indent="0">
              <a:buNone/>
            </a:pPr>
            <a:endParaRPr lang="es-CL" dirty="0" smtClean="0"/>
          </a:p>
          <a:p>
            <a:r>
              <a:rPr lang="es-CL" dirty="0" smtClean="0"/>
              <a:t>Se recibe carpeta Egresos por rendir de 32,347,412 (treinta y dos millones trecientos cuarenta y siete mil cuatrocientos doce pesos).</a:t>
            </a:r>
          </a:p>
          <a:p>
            <a:pPr marL="0" indent="0">
              <a:buNone/>
            </a:pPr>
            <a:endParaRPr lang="es-CL" dirty="0"/>
          </a:p>
          <a:p>
            <a:endParaRPr lang="es-CL" dirty="0"/>
          </a:p>
          <a:p>
            <a:endParaRPr lang="es-CL" dirty="0" smtClean="0"/>
          </a:p>
          <a:p>
            <a:endParaRPr lang="es-CL" dirty="0"/>
          </a:p>
        </p:txBody>
      </p:sp>
    </p:spTree>
    <p:extLst>
      <p:ext uri="{BB962C8B-B14F-4D97-AF65-F5344CB8AC3E}">
        <p14:creationId xmlns:p14="http://schemas.microsoft.com/office/powerpoint/2010/main" val="2522347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L" dirty="0"/>
          </a:p>
        </p:txBody>
      </p:sp>
      <p:sp>
        <p:nvSpPr>
          <p:cNvPr id="3" name="Marcador de contenido 2"/>
          <p:cNvSpPr>
            <a:spLocks noGrp="1"/>
          </p:cNvSpPr>
          <p:nvPr>
            <p:ph idx="1"/>
          </p:nvPr>
        </p:nvSpPr>
        <p:spPr/>
        <p:txBody>
          <a:bodyPr/>
          <a:lstStyle/>
          <a:p>
            <a:r>
              <a:rPr lang="es-CL" dirty="0"/>
              <a:t>En Banco se recibe la cantidad de $61,662,200 (sesenta y un millones </a:t>
            </a:r>
            <a:r>
              <a:rPr lang="es-CL" dirty="0" smtClean="0"/>
              <a:t>seiscientos sesenta y dos </a:t>
            </a:r>
            <a:r>
              <a:rPr lang="es-CL" dirty="0"/>
              <a:t>mil doscientos pesos</a:t>
            </a:r>
            <a:r>
              <a:rPr lang="es-CL" dirty="0" smtClean="0"/>
              <a:t>).</a:t>
            </a:r>
          </a:p>
          <a:p>
            <a:pPr marL="0" indent="0">
              <a:buNone/>
            </a:pPr>
            <a:endParaRPr lang="es-CL" dirty="0"/>
          </a:p>
          <a:p>
            <a:r>
              <a:rPr lang="es-CL" dirty="0"/>
              <a:t>En Caja Efectivo la suma $4,279,110 (cuatro millones doscientos setenta y nueve mil ciento diez pesos)</a:t>
            </a:r>
          </a:p>
          <a:p>
            <a:pPr marL="0" indent="0">
              <a:buNone/>
            </a:pPr>
            <a:endParaRPr lang="es-CL" dirty="0" smtClean="0"/>
          </a:p>
          <a:p>
            <a:pPr marL="0" indent="0">
              <a:buNone/>
            </a:pPr>
            <a:r>
              <a:rPr lang="es-CL" dirty="0"/>
              <a:t>  </a:t>
            </a:r>
          </a:p>
        </p:txBody>
      </p:sp>
      <p:sp>
        <p:nvSpPr>
          <p:cNvPr id="4" name="CuadroTexto 3"/>
          <p:cNvSpPr txBox="1"/>
          <p:nvPr/>
        </p:nvSpPr>
        <p:spPr>
          <a:xfrm>
            <a:off x="5200650" y="5429250"/>
            <a:ext cx="2676525" cy="646331"/>
          </a:xfrm>
          <a:prstGeom prst="rect">
            <a:avLst/>
          </a:prstGeom>
          <a:noFill/>
          <a:ln>
            <a:solidFill>
              <a:srgbClr val="FF0000"/>
            </a:solidFill>
          </a:ln>
        </p:spPr>
        <p:txBody>
          <a:bodyPr wrap="square" rtlCol="0">
            <a:spAutoFit/>
          </a:bodyPr>
          <a:lstStyle/>
          <a:p>
            <a:r>
              <a:rPr lang="es-CL" dirty="0" smtClean="0"/>
              <a:t>Información con corte al 16 de enero 2022</a:t>
            </a:r>
            <a:endParaRPr lang="es-CL" dirty="0"/>
          </a:p>
        </p:txBody>
      </p:sp>
    </p:spTree>
    <p:extLst>
      <p:ext uri="{BB962C8B-B14F-4D97-AF65-F5344CB8AC3E}">
        <p14:creationId xmlns:p14="http://schemas.microsoft.com/office/powerpoint/2010/main" val="2740084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Febrero 2022- Julio 2022</a:t>
            </a:r>
            <a:endParaRPr lang="es-CL" dirty="0"/>
          </a:p>
        </p:txBody>
      </p:sp>
      <p:sp>
        <p:nvSpPr>
          <p:cNvPr id="3" name="Marcador de contenido 2"/>
          <p:cNvSpPr>
            <a:spLocks noGrp="1"/>
          </p:cNvSpPr>
          <p:nvPr>
            <p:ph idx="1"/>
          </p:nvPr>
        </p:nvSpPr>
        <p:spPr>
          <a:xfrm>
            <a:off x="2895600" y="1800226"/>
            <a:ext cx="7296150" cy="3009900"/>
          </a:xfrm>
        </p:spPr>
        <p:txBody>
          <a:bodyPr/>
          <a:lstStyle/>
          <a:p>
            <a:endParaRPr lang="es-CL" dirty="0" smtClean="0"/>
          </a:p>
          <a:p>
            <a:endParaRPr lang="es-CL" dirty="0"/>
          </a:p>
          <a:p>
            <a:endParaRPr lang="es-CL" dirty="0"/>
          </a:p>
        </p:txBody>
      </p:sp>
      <p:graphicFrame>
        <p:nvGraphicFramePr>
          <p:cNvPr id="5" name="Tabla 4"/>
          <p:cNvGraphicFramePr>
            <a:graphicFrameLocks noGrp="1"/>
          </p:cNvGraphicFramePr>
          <p:nvPr>
            <p:extLst>
              <p:ext uri="{D42A27DB-BD31-4B8C-83A1-F6EECF244321}">
                <p14:modId xmlns:p14="http://schemas.microsoft.com/office/powerpoint/2010/main" val="3507740369"/>
              </p:ext>
            </p:extLst>
          </p:nvPr>
        </p:nvGraphicFramePr>
        <p:xfrm>
          <a:off x="2592927" y="2038350"/>
          <a:ext cx="7665498" cy="2867026"/>
        </p:xfrm>
        <a:graphic>
          <a:graphicData uri="http://schemas.openxmlformats.org/drawingml/2006/table">
            <a:tbl>
              <a:tblPr>
                <a:tableStyleId>{5C22544A-7EE6-4342-B048-85BDC9FD1C3A}</a:tableStyleId>
              </a:tblPr>
              <a:tblGrid>
                <a:gridCol w="1277583">
                  <a:extLst>
                    <a:ext uri="{9D8B030D-6E8A-4147-A177-3AD203B41FA5}">
                      <a16:colId xmlns:a16="http://schemas.microsoft.com/office/drawing/2014/main" xmlns="" val="387366551"/>
                    </a:ext>
                  </a:extLst>
                </a:gridCol>
                <a:gridCol w="1277583">
                  <a:extLst>
                    <a:ext uri="{9D8B030D-6E8A-4147-A177-3AD203B41FA5}">
                      <a16:colId xmlns:a16="http://schemas.microsoft.com/office/drawing/2014/main" xmlns="" val="2918637434"/>
                    </a:ext>
                  </a:extLst>
                </a:gridCol>
                <a:gridCol w="1277583">
                  <a:extLst>
                    <a:ext uri="{9D8B030D-6E8A-4147-A177-3AD203B41FA5}">
                      <a16:colId xmlns:a16="http://schemas.microsoft.com/office/drawing/2014/main" xmlns="" val="1205746332"/>
                    </a:ext>
                  </a:extLst>
                </a:gridCol>
                <a:gridCol w="1277583">
                  <a:extLst>
                    <a:ext uri="{9D8B030D-6E8A-4147-A177-3AD203B41FA5}">
                      <a16:colId xmlns:a16="http://schemas.microsoft.com/office/drawing/2014/main" xmlns="" val="331876347"/>
                    </a:ext>
                  </a:extLst>
                </a:gridCol>
                <a:gridCol w="1277583">
                  <a:extLst>
                    <a:ext uri="{9D8B030D-6E8A-4147-A177-3AD203B41FA5}">
                      <a16:colId xmlns:a16="http://schemas.microsoft.com/office/drawing/2014/main" xmlns="" val="1179527358"/>
                    </a:ext>
                  </a:extLst>
                </a:gridCol>
                <a:gridCol w="1277583">
                  <a:extLst>
                    <a:ext uri="{9D8B030D-6E8A-4147-A177-3AD203B41FA5}">
                      <a16:colId xmlns:a16="http://schemas.microsoft.com/office/drawing/2014/main" xmlns="" val="2149748401"/>
                    </a:ext>
                  </a:extLst>
                </a:gridCol>
              </a:tblGrid>
              <a:tr h="385871">
                <a:tc>
                  <a:txBody>
                    <a:bodyPr/>
                    <a:lstStyle/>
                    <a:p>
                      <a:pPr algn="l" fontAlgn="b"/>
                      <a:r>
                        <a:rPr lang="es-CL" sz="1100" u="none" strike="noStrike">
                          <a:effectLst/>
                        </a:rPr>
                        <a:t>FEBRERO</a:t>
                      </a:r>
                      <a:endParaRPr lang="es-CL"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CL" sz="1100" u="none" strike="noStrike">
                          <a:effectLst/>
                        </a:rPr>
                        <a:t>MARZO</a:t>
                      </a:r>
                      <a:endParaRPr lang="es-CL"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CL" sz="1100" u="none" strike="noStrike">
                          <a:effectLst/>
                        </a:rPr>
                        <a:t>ABRIL</a:t>
                      </a:r>
                      <a:endParaRPr lang="es-CL"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CL" sz="1100" u="none" strike="noStrike">
                          <a:effectLst/>
                        </a:rPr>
                        <a:t>MAYO</a:t>
                      </a:r>
                      <a:endParaRPr lang="es-CL"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CL" sz="1100" u="none" strike="noStrike">
                          <a:effectLst/>
                        </a:rPr>
                        <a:t>JUNIO</a:t>
                      </a:r>
                      <a:endParaRPr lang="es-CL"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CL" sz="1100" u="none" strike="noStrike">
                          <a:effectLst/>
                        </a:rPr>
                        <a:t>JULIO</a:t>
                      </a:r>
                      <a:endParaRPr lang="es-CL"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679360442"/>
                  </a:ext>
                </a:extLst>
              </a:tr>
              <a:tr h="698428">
                <a:tc>
                  <a:txBody>
                    <a:bodyPr/>
                    <a:lstStyle/>
                    <a:p>
                      <a:pPr algn="ctr" fontAlgn="t"/>
                      <a:r>
                        <a:rPr lang="es-CL" sz="1100" u="none" strike="noStrike" dirty="0">
                          <a:effectLst/>
                        </a:rPr>
                        <a:t> $         22.402.251 </a:t>
                      </a:r>
                      <a:endParaRPr lang="es-CL" sz="11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24.295.527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22.454.898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22.593.680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23.243.749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22.579.051 </a:t>
                      </a:r>
                      <a:endParaRPr lang="es-CL" sz="1100" b="0" i="0" u="none" strike="noStrike">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xmlns="" val="2945996009"/>
                  </a:ext>
                </a:extLst>
              </a:tr>
              <a:tr h="698428">
                <a:tc>
                  <a:txBody>
                    <a:bodyPr/>
                    <a:lstStyle/>
                    <a:p>
                      <a:pPr algn="ctr" fontAlgn="t"/>
                      <a:r>
                        <a:rPr lang="es-CL" sz="1100" u="none" strike="noStrike" dirty="0">
                          <a:effectLst/>
                        </a:rPr>
                        <a:t> $           5.335.041 </a:t>
                      </a:r>
                      <a:endParaRPr lang="es-CL" sz="1100" b="0" i="0" u="none" strike="noStrike" dirty="0">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22.178.153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27.355.048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15.652.347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r>
                        <a:rPr lang="es-CL" sz="1100" u="none" strike="noStrike">
                          <a:effectLst/>
                        </a:rPr>
                        <a:t> $         14.359.268 </a:t>
                      </a:r>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l" fontAlgn="b"/>
                      <a:r>
                        <a:rPr lang="es-CL" sz="1100" u="none" strike="noStrike">
                          <a:effectLst/>
                        </a:rPr>
                        <a:t> $         23.349.775 </a:t>
                      </a:r>
                      <a:endParaRPr lang="es-CL"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987507073"/>
                  </a:ext>
                </a:extLst>
              </a:tr>
              <a:tr h="385871">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tc>
                  <a:txBody>
                    <a:bodyPr/>
                    <a:lstStyle/>
                    <a:p>
                      <a:pPr algn="ctr" fontAlgn="t"/>
                      <a:endParaRPr lang="es-CL" sz="1100" b="0" i="0" u="none" strike="noStrike">
                        <a:solidFill>
                          <a:srgbClr val="000000"/>
                        </a:solidFill>
                        <a:effectLst/>
                        <a:latin typeface="Calibri" panose="020F0502020204030204" pitchFamily="34" charset="0"/>
                      </a:endParaRPr>
                    </a:p>
                  </a:txBody>
                  <a:tcPr marL="9525" marR="9525" marT="9525" marB="0"/>
                </a:tc>
                <a:extLst>
                  <a:ext uri="{0D108BD9-81ED-4DB2-BD59-A6C34878D82A}">
                    <a16:rowId xmlns:a16="http://schemas.microsoft.com/office/drawing/2014/main" xmlns="" val="550904488"/>
                  </a:ext>
                </a:extLst>
              </a:tr>
              <a:tr h="698428">
                <a:tc>
                  <a:txBody>
                    <a:bodyPr/>
                    <a:lstStyle/>
                    <a:p>
                      <a:pPr algn="ctr" fontAlgn="t"/>
                      <a:r>
                        <a:rPr lang="es-CL" sz="1100" b="1" u="none" strike="noStrike" dirty="0">
                          <a:solidFill>
                            <a:srgbClr val="0070C0"/>
                          </a:solidFill>
                          <a:effectLst/>
                        </a:rPr>
                        <a:t> $         17.067.210 </a:t>
                      </a:r>
                      <a:endParaRPr lang="es-CL" sz="1100" b="1" i="0" u="none" strike="noStrike" dirty="0">
                        <a:solidFill>
                          <a:srgbClr val="0070C0"/>
                        </a:solidFill>
                        <a:effectLst/>
                        <a:latin typeface="Calibri" panose="020F0502020204030204" pitchFamily="34" charset="0"/>
                      </a:endParaRPr>
                    </a:p>
                  </a:txBody>
                  <a:tcPr marL="9525" marR="9525" marT="9525" marB="0"/>
                </a:tc>
                <a:tc>
                  <a:txBody>
                    <a:bodyPr/>
                    <a:lstStyle/>
                    <a:p>
                      <a:pPr algn="ctr" fontAlgn="t"/>
                      <a:r>
                        <a:rPr lang="es-CL" sz="1100" b="1" u="none" strike="noStrike" dirty="0">
                          <a:solidFill>
                            <a:srgbClr val="0070C0"/>
                          </a:solidFill>
                          <a:effectLst/>
                        </a:rPr>
                        <a:t> $           2.117.374 </a:t>
                      </a:r>
                      <a:endParaRPr lang="es-CL" sz="1100" b="1" i="0" u="none" strike="noStrike" dirty="0">
                        <a:solidFill>
                          <a:srgbClr val="0070C0"/>
                        </a:solidFill>
                        <a:effectLst/>
                        <a:latin typeface="Calibri" panose="020F0502020204030204" pitchFamily="34" charset="0"/>
                      </a:endParaRPr>
                    </a:p>
                  </a:txBody>
                  <a:tcPr marL="9525" marR="9525" marT="9525" marB="0"/>
                </a:tc>
                <a:tc>
                  <a:txBody>
                    <a:bodyPr/>
                    <a:lstStyle/>
                    <a:p>
                      <a:pPr algn="ctr" fontAlgn="t"/>
                      <a:r>
                        <a:rPr lang="es-CL" sz="1100" u="none" strike="noStrike" dirty="0">
                          <a:effectLst/>
                        </a:rPr>
                        <a:t> $         </a:t>
                      </a:r>
                      <a:r>
                        <a:rPr lang="es-CL" sz="1100" b="1" u="none" strike="noStrike" dirty="0">
                          <a:solidFill>
                            <a:srgbClr val="FF0000"/>
                          </a:solidFill>
                          <a:effectLst/>
                        </a:rPr>
                        <a:t>-4.900.150 </a:t>
                      </a:r>
                      <a:endParaRPr lang="es-CL" sz="1100" b="1" i="0" u="none" strike="noStrike" dirty="0">
                        <a:solidFill>
                          <a:srgbClr val="FF0000"/>
                        </a:solidFill>
                        <a:effectLst/>
                        <a:latin typeface="Calibri" panose="020F0502020204030204" pitchFamily="34" charset="0"/>
                      </a:endParaRPr>
                    </a:p>
                  </a:txBody>
                  <a:tcPr marL="9525" marR="9525" marT="9525" marB="0"/>
                </a:tc>
                <a:tc>
                  <a:txBody>
                    <a:bodyPr/>
                    <a:lstStyle/>
                    <a:p>
                      <a:pPr algn="ctr" fontAlgn="t"/>
                      <a:r>
                        <a:rPr lang="es-CL" sz="1100" b="1" u="none" strike="noStrike" dirty="0">
                          <a:solidFill>
                            <a:srgbClr val="0070C0"/>
                          </a:solidFill>
                          <a:effectLst/>
                        </a:rPr>
                        <a:t> $           6.941.333 </a:t>
                      </a:r>
                      <a:endParaRPr lang="es-CL" sz="1100" b="1" i="0" u="none" strike="noStrike" dirty="0">
                        <a:solidFill>
                          <a:srgbClr val="0070C0"/>
                        </a:solidFill>
                        <a:effectLst/>
                        <a:latin typeface="Calibri" panose="020F0502020204030204" pitchFamily="34" charset="0"/>
                      </a:endParaRPr>
                    </a:p>
                  </a:txBody>
                  <a:tcPr marL="9525" marR="9525" marT="9525" marB="0"/>
                </a:tc>
                <a:tc>
                  <a:txBody>
                    <a:bodyPr/>
                    <a:lstStyle/>
                    <a:p>
                      <a:pPr algn="ctr" fontAlgn="t"/>
                      <a:r>
                        <a:rPr lang="es-CL" sz="1100" b="1" u="none" strike="noStrike" dirty="0">
                          <a:solidFill>
                            <a:srgbClr val="0070C0"/>
                          </a:solidFill>
                          <a:effectLst/>
                        </a:rPr>
                        <a:t> $           8.884.481 </a:t>
                      </a:r>
                      <a:endParaRPr lang="es-CL" sz="1100" b="1" i="0" u="none" strike="noStrike" dirty="0">
                        <a:solidFill>
                          <a:srgbClr val="0070C0"/>
                        </a:solidFill>
                        <a:effectLst/>
                        <a:latin typeface="Calibri" panose="020F0502020204030204" pitchFamily="34" charset="0"/>
                      </a:endParaRPr>
                    </a:p>
                  </a:txBody>
                  <a:tcPr marL="9525" marR="9525" marT="9525" marB="0"/>
                </a:tc>
                <a:tc>
                  <a:txBody>
                    <a:bodyPr/>
                    <a:lstStyle/>
                    <a:p>
                      <a:pPr algn="ctr" fontAlgn="t"/>
                      <a:r>
                        <a:rPr lang="es-CL" sz="1100" u="none" strike="noStrike" dirty="0">
                          <a:effectLst/>
                        </a:rPr>
                        <a:t> </a:t>
                      </a:r>
                      <a:r>
                        <a:rPr lang="es-CL" sz="1100" b="1" u="none" strike="noStrike" dirty="0">
                          <a:solidFill>
                            <a:srgbClr val="FF0000"/>
                          </a:solidFill>
                          <a:effectLst/>
                        </a:rPr>
                        <a:t>$             -770.724 </a:t>
                      </a:r>
                      <a:endParaRPr lang="es-CL" sz="1100" b="1" i="0" u="none" strike="noStrike" dirty="0">
                        <a:solidFill>
                          <a:srgbClr val="FF0000"/>
                        </a:solidFill>
                        <a:effectLst/>
                        <a:latin typeface="Calibri" panose="020F0502020204030204" pitchFamily="34" charset="0"/>
                      </a:endParaRPr>
                    </a:p>
                  </a:txBody>
                  <a:tcPr marL="9525" marR="9525" marT="9525" marB="0"/>
                </a:tc>
                <a:extLst>
                  <a:ext uri="{0D108BD9-81ED-4DB2-BD59-A6C34878D82A}">
                    <a16:rowId xmlns:a16="http://schemas.microsoft.com/office/drawing/2014/main" xmlns="" val="2541616966"/>
                  </a:ext>
                </a:extLst>
              </a:tr>
            </a:tbl>
          </a:graphicData>
        </a:graphic>
      </p:graphicFrame>
      <p:sp>
        <p:nvSpPr>
          <p:cNvPr id="8" name="Rectángulo 7"/>
          <p:cNvSpPr/>
          <p:nvPr/>
        </p:nvSpPr>
        <p:spPr>
          <a:xfrm>
            <a:off x="4600575" y="5143500"/>
            <a:ext cx="2800350" cy="104775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CuadroTexto 5"/>
          <p:cNvSpPr txBox="1"/>
          <p:nvPr/>
        </p:nvSpPr>
        <p:spPr>
          <a:xfrm>
            <a:off x="4843462" y="5344209"/>
            <a:ext cx="2314575" cy="646331"/>
          </a:xfrm>
          <a:prstGeom prst="rect">
            <a:avLst/>
          </a:prstGeom>
          <a:noFill/>
        </p:spPr>
        <p:txBody>
          <a:bodyPr wrap="square" rtlCol="0">
            <a:spAutoFit/>
          </a:bodyPr>
          <a:lstStyle/>
          <a:p>
            <a:pPr algn="ctr"/>
            <a:r>
              <a:rPr lang="es-CL" b="1" dirty="0" smtClean="0">
                <a:solidFill>
                  <a:srgbClr val="0070C0"/>
                </a:solidFill>
              </a:rPr>
              <a:t>Semestre</a:t>
            </a:r>
          </a:p>
          <a:p>
            <a:pPr algn="ctr"/>
            <a:r>
              <a:rPr lang="es-CL" b="1" dirty="0" smtClean="0">
                <a:solidFill>
                  <a:srgbClr val="0070C0"/>
                </a:solidFill>
              </a:rPr>
              <a:t>$ 35,010,398</a:t>
            </a:r>
            <a:endParaRPr lang="es-CL" b="1" dirty="0">
              <a:solidFill>
                <a:srgbClr val="0070C0"/>
              </a:solidFill>
            </a:endParaRPr>
          </a:p>
        </p:txBody>
      </p:sp>
      <p:sp>
        <p:nvSpPr>
          <p:cNvPr id="9" name="CuadroTexto 8"/>
          <p:cNvSpPr txBox="1"/>
          <p:nvPr/>
        </p:nvSpPr>
        <p:spPr>
          <a:xfrm>
            <a:off x="7762875" y="5143500"/>
            <a:ext cx="2362200" cy="923330"/>
          </a:xfrm>
          <a:prstGeom prst="rect">
            <a:avLst/>
          </a:prstGeom>
          <a:solidFill>
            <a:schemeClr val="accent6">
              <a:lumMod val="60000"/>
              <a:lumOff val="40000"/>
            </a:schemeClr>
          </a:solidFill>
          <a:ln>
            <a:solidFill>
              <a:srgbClr val="FF0000"/>
            </a:solidFill>
          </a:ln>
        </p:spPr>
        <p:txBody>
          <a:bodyPr wrap="square" rtlCol="0">
            <a:spAutoFit/>
          </a:bodyPr>
          <a:lstStyle/>
          <a:p>
            <a:pPr algn="ctr"/>
            <a:r>
              <a:rPr lang="es-CL" dirty="0" smtClean="0"/>
              <a:t>Total en banco</a:t>
            </a:r>
          </a:p>
          <a:p>
            <a:pPr algn="ctr"/>
            <a:r>
              <a:rPr lang="es-CL" dirty="0" smtClean="0"/>
              <a:t>31 de julio 2022</a:t>
            </a:r>
          </a:p>
          <a:p>
            <a:pPr algn="ctr"/>
            <a:r>
              <a:rPr lang="es-CL" dirty="0" smtClean="0"/>
              <a:t>$ 96,441687</a:t>
            </a:r>
            <a:endParaRPr lang="es-CL" dirty="0"/>
          </a:p>
        </p:txBody>
      </p:sp>
    </p:spTree>
    <p:extLst>
      <p:ext uri="{BB962C8B-B14F-4D97-AF65-F5344CB8AC3E}">
        <p14:creationId xmlns:p14="http://schemas.microsoft.com/office/powerpoint/2010/main" val="2023963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CL"/>
          </a:p>
        </p:txBody>
      </p:sp>
      <p:sp>
        <p:nvSpPr>
          <p:cNvPr id="3" name="Marcador de contenido 2"/>
          <p:cNvSpPr>
            <a:spLocks noGrp="1"/>
          </p:cNvSpPr>
          <p:nvPr>
            <p:ph idx="1"/>
          </p:nvPr>
        </p:nvSpPr>
        <p:spPr/>
        <p:txBody>
          <a:bodyPr/>
          <a:lstStyle/>
          <a:p>
            <a:r>
              <a:rPr lang="es-CL" dirty="0" smtClean="0"/>
              <a:t>En el Ampliado de Federaciones, mayo 2022 en </a:t>
            </a:r>
            <a:r>
              <a:rPr lang="es-CL" dirty="0" err="1" smtClean="0"/>
              <a:t>Mantagua</a:t>
            </a:r>
            <a:r>
              <a:rPr lang="es-CL" dirty="0" smtClean="0"/>
              <a:t>, se determino de forma unánime, realizar una auditoria, la cual se contrato un equipo de contadores que esta finalizando su trabajo, el cual será entregado al Directorio de nuestra Confederación Fenats Nacional, los próximos días, para luego realizar un ampliado de federaciones y entregar el resultado de la Auditoria</a:t>
            </a:r>
          </a:p>
          <a:p>
            <a:endParaRPr lang="es-CL" dirty="0"/>
          </a:p>
          <a:p>
            <a:r>
              <a:rPr lang="es-CL" dirty="0" smtClean="0"/>
              <a:t>Nuestra Comisión Revisadora de Cuentas periodo 2022-2025, ya empezó ha sesionar, primeramente se estructuro y comenzó ha revisar las cuentas de nuestra organización.</a:t>
            </a:r>
          </a:p>
          <a:p>
            <a:pPr marL="0" indent="0">
              <a:buNone/>
            </a:pPr>
            <a:r>
              <a:rPr lang="es-CL" dirty="0"/>
              <a:t> </a:t>
            </a:r>
            <a:r>
              <a:rPr lang="es-CL" dirty="0" smtClean="0"/>
              <a:t>     </a:t>
            </a:r>
            <a:endParaRPr lang="es-CL" dirty="0"/>
          </a:p>
        </p:txBody>
      </p:sp>
    </p:spTree>
    <p:extLst>
      <p:ext uri="{BB962C8B-B14F-4D97-AF65-F5344CB8AC3E}">
        <p14:creationId xmlns:p14="http://schemas.microsoft.com/office/powerpoint/2010/main" val="1903055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624109"/>
            <a:ext cx="8911687" cy="2776315"/>
          </a:xfrm>
        </p:spPr>
        <p:txBody>
          <a:bodyPr>
            <a:normAutofit/>
          </a:bodyPr>
          <a:lstStyle/>
          <a:p>
            <a:r>
              <a:rPr lang="es-CL" i="1" dirty="0" smtClean="0">
                <a:effectLst>
                  <a:outerShdw blurRad="38100" dist="38100" dir="2700000" algn="tl">
                    <a:srgbClr val="000000">
                      <a:alpha val="43137"/>
                    </a:srgbClr>
                  </a:outerShdw>
                </a:effectLst>
              </a:rPr>
              <a:t>“llegar juntos es el principio, mantenerse juntos es el progreso,</a:t>
            </a:r>
            <a:br>
              <a:rPr lang="es-CL" i="1" dirty="0" smtClean="0">
                <a:effectLst>
                  <a:outerShdw blurRad="38100" dist="38100" dir="2700000" algn="tl">
                    <a:srgbClr val="000000">
                      <a:alpha val="43137"/>
                    </a:srgbClr>
                  </a:outerShdw>
                </a:effectLst>
              </a:rPr>
            </a:br>
            <a:r>
              <a:rPr lang="es-CL" i="1" dirty="0" smtClean="0">
                <a:effectLst>
                  <a:outerShdw blurRad="38100" dist="38100" dir="2700000" algn="tl">
                    <a:srgbClr val="000000">
                      <a:alpha val="43137"/>
                    </a:srgbClr>
                  </a:outerShdw>
                </a:effectLst>
              </a:rPr>
              <a:t>trabajar juntos es el éxito”</a:t>
            </a:r>
            <a:endParaRPr lang="es-CL" i="1" dirty="0">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2589212" y="4962524"/>
            <a:ext cx="8915400" cy="948697"/>
          </a:xfrm>
        </p:spPr>
        <p:txBody>
          <a:bodyPr>
            <a:normAutofit/>
          </a:bodyPr>
          <a:lstStyle/>
          <a:p>
            <a:pPr marL="0" indent="0" algn="ctr">
              <a:buNone/>
            </a:pPr>
            <a:r>
              <a:rPr lang="es-CL" sz="4400" dirty="0" smtClean="0"/>
              <a:t>GRACIAS</a:t>
            </a:r>
            <a:endParaRPr lang="es-CL" sz="4400" dirty="0"/>
          </a:p>
        </p:txBody>
      </p:sp>
    </p:spTree>
    <p:extLst>
      <p:ext uri="{BB962C8B-B14F-4D97-AF65-F5344CB8AC3E}">
        <p14:creationId xmlns:p14="http://schemas.microsoft.com/office/powerpoint/2010/main" val="3239854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318</TotalTime>
  <Words>311</Words>
  <Application>Microsoft Office PowerPoint</Application>
  <PresentationFormat>Panorámica</PresentationFormat>
  <Paragraphs>56</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Century Gothic</vt:lpstr>
      <vt:lpstr>Wingdings 3</vt:lpstr>
      <vt:lpstr>Espiral</vt:lpstr>
      <vt:lpstr>CUENTA TESORERIA CONFEDERACION FENATS NACIONAL</vt:lpstr>
      <vt:lpstr>Entrega 26 enero Tesoreria periodo 2019-2022</vt:lpstr>
      <vt:lpstr>Presentación de PowerPoint</vt:lpstr>
      <vt:lpstr>Febrero 2022- Julio 2022</vt:lpstr>
      <vt:lpstr>Presentación de PowerPoint</vt:lpstr>
      <vt:lpstr>“llegar juntos es el principio, mantenerse juntos es el progreso, trabajar juntos es el éxito”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CUENTA FINANCIERA</dc:title>
  <dc:creator>Fenats Nacional</dc:creator>
  <cp:lastModifiedBy>Oscar Riveros</cp:lastModifiedBy>
  <cp:revision>13</cp:revision>
  <cp:lastPrinted>2022-10-25T01:23:57Z</cp:lastPrinted>
  <dcterms:created xsi:type="dcterms:W3CDTF">2022-10-24T21:35:48Z</dcterms:created>
  <dcterms:modified xsi:type="dcterms:W3CDTF">2022-10-25T21:18:42Z</dcterms:modified>
</cp:coreProperties>
</file>